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1" r:id="rId3"/>
    <p:sldId id="262" r:id="rId4"/>
    <p:sldId id="285" r:id="rId5"/>
    <p:sldId id="279" r:id="rId6"/>
    <p:sldId id="272" r:id="rId7"/>
    <p:sldId id="282" r:id="rId8"/>
    <p:sldId id="283" r:id="rId9"/>
    <p:sldId id="276" r:id="rId10"/>
    <p:sldId id="288" r:id="rId11"/>
    <p:sldId id="269" r:id="rId12"/>
    <p:sldId id="289" r:id="rId13"/>
    <p:sldId id="264" r:id="rId14"/>
    <p:sldId id="280" r:id="rId15"/>
    <p:sldId id="291" r:id="rId16"/>
    <p:sldId id="274" r:id="rId17"/>
    <p:sldId id="287" r:id="rId18"/>
    <p:sldId id="278" r:id="rId19"/>
    <p:sldId id="29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D41F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19"/>
  </p:normalViewPr>
  <p:slideViewPr>
    <p:cSldViewPr snapToGrid="0">
      <p:cViewPr varScale="1">
        <p:scale>
          <a:sx n="81" d="100"/>
          <a:sy n="81" d="100"/>
        </p:scale>
        <p:origin x="754" y="1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315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00.pn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F249B-9F76-554C-A741-0DC726834C37}" type="datetimeFigureOut">
              <a:rPr lang="en-US" smtClean="0"/>
              <a:t>1/7/2026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429ADC-155E-7045-87B0-0413A99E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044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50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Results: </a:t>
            </a:r>
            <a:r>
              <a:rPr lang="zh-CN" altLang="en-US" dirty="0"/>
              <a:t> </a:t>
            </a:r>
            <a:r>
              <a:rPr lang="en-US" altLang="zh-CN" dirty="0"/>
              <a:t>Avalanche process lead to the abnormal emission while the anomalous doppler effect lead to the step structure (</a:t>
            </a:r>
            <a:r>
              <a:rPr lang="fr-FR" altLang="zh-CN" dirty="0"/>
              <a:t>Xinhang Xu et al 2025 </a:t>
            </a:r>
            <a:r>
              <a:rPr lang="fr-FR" altLang="zh-CN" dirty="0" err="1"/>
              <a:t>Chinese</a:t>
            </a:r>
            <a:r>
              <a:rPr lang="fr-FR" altLang="zh-CN" dirty="0"/>
              <a:t> Phys. B</a:t>
            </a:r>
            <a:r>
              <a:rPr lang="en-US" altLang="zh-CN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31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Results: </a:t>
            </a:r>
            <a:r>
              <a:rPr lang="zh-CN" altLang="en-US" dirty="0"/>
              <a:t> </a:t>
            </a:r>
            <a:r>
              <a:rPr lang="en-US" altLang="zh-CN" dirty="0"/>
              <a:t>Avalanche process lead to the abnormal emission while the anomalous doppler effect lead to the step structure (</a:t>
            </a:r>
            <a:r>
              <a:rPr lang="fr-FR" altLang="zh-CN" dirty="0"/>
              <a:t>Xinhang Xu et al 2025 </a:t>
            </a:r>
            <a:r>
              <a:rPr lang="fr-FR" altLang="zh-CN" dirty="0" err="1"/>
              <a:t>Chinese</a:t>
            </a:r>
            <a:r>
              <a:rPr lang="fr-FR" altLang="zh-CN" dirty="0"/>
              <a:t> Phys. B</a:t>
            </a:r>
            <a:r>
              <a:rPr lang="en-US" altLang="zh-CN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76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202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412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Results: </a:t>
            </a:r>
            <a:r>
              <a:rPr lang="zh-CN" altLang="en-US" dirty="0"/>
              <a:t> </a:t>
            </a:r>
            <a:r>
              <a:rPr lang="en-US" altLang="zh-CN" dirty="0"/>
              <a:t>Avalanche process lead to the abnormal emission while the anomalous doppler effect lead to the step structure (</a:t>
            </a:r>
            <a:r>
              <a:rPr lang="fr-FR" altLang="zh-CN" dirty="0"/>
              <a:t>Xinhang Xu et al 2025 </a:t>
            </a:r>
            <a:r>
              <a:rPr lang="fr-FR" altLang="zh-CN" dirty="0" err="1"/>
              <a:t>Chinese</a:t>
            </a:r>
            <a:r>
              <a:rPr lang="fr-FR" altLang="zh-CN" dirty="0"/>
              <a:t> Phys. B</a:t>
            </a:r>
            <a:r>
              <a:rPr lang="en-US" altLang="zh-CN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62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Results: </a:t>
            </a:r>
            <a:r>
              <a:rPr lang="zh-CN" altLang="en-US" dirty="0"/>
              <a:t> </a:t>
            </a:r>
            <a:r>
              <a:rPr lang="en-US" altLang="zh-CN" dirty="0"/>
              <a:t>Avalanche process lead to the abnormal emission while the anomalous doppler effect lead to the step structure (</a:t>
            </a:r>
            <a:r>
              <a:rPr lang="fr-FR" altLang="zh-CN" dirty="0"/>
              <a:t>Xinhang Xu et al 2025 </a:t>
            </a:r>
            <a:r>
              <a:rPr lang="fr-FR" altLang="zh-CN" dirty="0" err="1"/>
              <a:t>Chinese</a:t>
            </a:r>
            <a:r>
              <a:rPr lang="fr-FR" altLang="zh-CN" dirty="0"/>
              <a:t> Phys. B</a:t>
            </a:r>
            <a:r>
              <a:rPr lang="en-US" altLang="zh-CN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007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Results: </a:t>
            </a:r>
            <a:r>
              <a:rPr lang="zh-CN" altLang="en-US" dirty="0"/>
              <a:t> </a:t>
            </a:r>
            <a:r>
              <a:rPr lang="en-US" altLang="zh-CN" dirty="0"/>
              <a:t>Avalanche process lead to the abnormal emission while the anomalous doppler effect lead to the step structure (</a:t>
            </a:r>
            <a:r>
              <a:rPr lang="fr-FR" altLang="zh-CN" dirty="0"/>
              <a:t>Xinhang Xu et al 2025 </a:t>
            </a:r>
            <a:r>
              <a:rPr lang="fr-FR" altLang="zh-CN" dirty="0" err="1"/>
              <a:t>Chinese</a:t>
            </a:r>
            <a:r>
              <a:rPr lang="fr-FR" altLang="zh-CN" dirty="0"/>
              <a:t> Phys. B</a:t>
            </a:r>
            <a:r>
              <a:rPr lang="en-US" altLang="zh-CN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30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537-934D-1F3C-B8F8-093CC7AC7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C145F7-D2DE-00BE-5403-90ED6D29C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6E55B-BFFE-63A0-37BF-A64A6E10D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C904-D421-9741-96DB-2CE60A1BB6CA}" type="datetime1">
              <a:rPr lang="en-US" smtClean="0"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CFDA1-75A5-4FA2-8528-E0931077B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E65F4-DEF2-4645-79D8-FDFC209A9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327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BB387-DD67-3090-CC81-45940D7A5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8D6CC-E9F9-DC2A-20B5-22A428A62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0D5FE-5EA4-526C-E1D4-0871D843E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371B3-0B57-2044-9ECB-DE779D7E0763}" type="datetime1">
              <a:rPr lang="en-US" smtClean="0"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BE4F8-D9A5-DC7D-397D-3A9516A43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849FC-820B-FCC7-FFBF-D12FB4B22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36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0A2740-B43F-72F3-E123-4E1990830E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5B186-4E71-7D7B-21F7-A54FA92BD1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154BA-9801-8F92-184B-B05DD1E53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C8A47-DAA8-774F-8B36-366245D66420}" type="datetime1">
              <a:rPr lang="en-US" smtClean="0"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1A8AF-149C-D688-FE8B-FAAC1BD24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8E9C0-6B02-0354-C9C5-ED0AFA850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58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BA207-94A8-5AE6-E092-A792D20E4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8289A-9118-A7C0-679A-FB73F5F4E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1537-A5A4-6C32-6F18-D97ECEB53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F57A2-8EF1-3445-9E05-4E64A36CDEAD}" type="datetime1">
              <a:rPr lang="en-US" smtClean="0"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C49C0-AE7C-9D1F-2403-E170B04C7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95CDF-A7F7-74AE-6B88-D221CFFEB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86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0632C-2924-9515-D613-3B9E1C157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0A692-89D9-C3BA-0AD7-432832960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9C7E-26C7-1713-AEFD-9F833A871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E4D0-56A2-5748-9FFE-2200ACE4DF3E}" type="datetime1">
              <a:rPr lang="en-US" smtClean="0"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1BDC0-37BB-0C1C-A77A-67F21983D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60287-2C92-F93B-D1D6-F59676DA9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83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7A7DF-9D5E-40F3-14C4-9836530BA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4DD59-E98E-9A33-2ADC-B753145AF3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1091E7-5F20-85C8-A530-DB38C0539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5CD783-1092-E948-FC8A-94AA7A2B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FB0F-1106-3E43-96FD-62A1B4DD22A9}" type="datetime1">
              <a:rPr lang="en-US" smtClean="0"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81889-555A-58A7-B3B8-B8E1920EE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C363B8-48DC-7F53-98CE-BE2F81A97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309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E34FE-0EEC-F6EA-799A-1F2FFCB25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B76E3-EB43-A5AA-D3AA-588DA8CC3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9F16D6-B4AA-31B4-5ACD-BA02B703E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96C91C-20BF-CB44-7640-DF26622D3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B90EE9-E797-6B6F-935B-986904A159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5F5B15-9A62-464C-5774-42279C6BD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CE28-04BB-D443-AAD3-496C15EC2348}" type="datetime1">
              <a:rPr lang="en-US" smtClean="0"/>
              <a:t>1/7/2026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BD76CA-15AC-CC71-AA13-6EBCE3AAF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6155BE-4A17-D6CC-E183-E5436285A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79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DDB36-1FCB-7FC7-04F8-A77F090C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6B9F49-7C57-3D86-16FB-E3D263EEC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BFB8A-33A5-C04A-A926-AE4E2F7C761C}" type="datetime1">
              <a:rPr lang="en-US" smtClean="0"/>
              <a:t>1/7/2026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DE27C1-DF56-D9FC-A3E0-F7AAD8EFB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640702-87CD-6C0A-AAD7-F299DA8E0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87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46CCBE-22EC-07CE-D9A6-B317663CF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956C-B98F-7F4C-935C-829CF06E2A32}" type="datetime1">
              <a:rPr lang="en-US" smtClean="0"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931B9-3E8F-52E7-763C-845BBF255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E9888-308D-F7BA-738A-CC039F2EC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12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C218A-FD07-5DAC-48E5-2E5DF7066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72228-0133-C627-E12D-4A0578354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5993C2-996E-BE45-2411-2ECC00640C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1CC63C-6744-5ACB-B0FF-9FDB860A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4A34-C23F-D345-8175-92D142C5CE11}" type="datetime1">
              <a:rPr lang="en-US" smtClean="0"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906C2-F54D-2019-EF49-D5A73EBE4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930E4-CCCE-31A4-8FEA-38A8CB83D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370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C2CF6-21ED-4F39-035B-9C0FBF048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4D7497-4DF0-09A2-A3AD-0636142F4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F97A1-4FBE-57F5-7846-CBCFD8781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2DE3EA-70C0-4AA5-C570-29C329D74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73F2-C3C3-F04A-A206-D2F92D67F977}" type="datetime1">
              <a:rPr lang="en-US" smtClean="0"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E9562-C13E-911D-4843-E13BF064E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C8171-0BDC-3912-F210-F13A3AB5D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576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E1874-E671-FC41-D126-7E61F2F21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0ACDE-5813-1FA3-2D86-FE8824AC3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4D911-77C6-04D6-9A04-CF318E15FD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2CBE0B-1307-B946-B5B4-5307E72DBCEC}" type="datetime1">
              <a:rPr lang="en-US" smtClean="0"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CA7DF-60C7-F565-AF27-E806C4176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E83B6-1874-DA9F-4E3E-8A5E0C96D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886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hyperlink" Target="https://git.lug.ustc.edu.cn/XuXinhang/kinetic_simulation.git" TargetMode="External"/><Relationship Id="rId3" Type="http://schemas.microsoft.com/office/2007/relationships/media" Target="../media/media2.mp4"/><Relationship Id="rId7" Type="http://schemas.openxmlformats.org/officeDocument/2006/relationships/image" Target="../media/image12.emf"/><Relationship Id="rId12" Type="http://schemas.openxmlformats.org/officeDocument/2006/relationships/hyperlink" Target="https://git.lug.ustc.edu.cn/XuXinhang/ray-tracing3d.git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15.png"/><Relationship Id="rId4" Type="http://schemas.openxmlformats.org/officeDocument/2006/relationships/video" Target="../media/media2.mp4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xihxu@ucdavis.edu" TargetMode="Externa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.lug.ustc.edu.cn/XuXinhang/kinetic_simulation.git" TargetMode="Externa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20.png"/><Relationship Id="rId4" Type="http://schemas.openxmlformats.org/officeDocument/2006/relationships/image" Target="../media/image10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.lug.ustc.edu.cn/XuXinhang/kinetic_simulation.git" TargetMode="Externa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3.em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2.emf"/><Relationship Id="rId5" Type="http://schemas.openxmlformats.org/officeDocument/2006/relationships/image" Target="../media/image11.png"/><Relationship Id="rId10" Type="http://schemas.openxmlformats.org/officeDocument/2006/relationships/hyperlink" Target="https://git.lug.ustc.edu.cn/XuXinhang/kinetic_simulation.git" TargetMode="External"/><Relationship Id="rId4" Type="http://schemas.openxmlformats.org/officeDocument/2006/relationships/image" Target="../media/image21.png"/><Relationship Id="rId9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70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s://git.lug.ustc.edu.cn/XuXinhang/kinetic_simulation.git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DD2D96BA-BA5F-613E-BB5B-82CF6201DD05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3DB9A9F7-EC15-199E-BC58-00D77C928CD2}"/>
              </a:ext>
            </a:extLst>
          </p:cNvPr>
          <p:cNvSpPr/>
          <p:nvPr/>
        </p:nvSpPr>
        <p:spPr>
          <a:xfrm flipH="1">
            <a:off x="7672552" y="-8855007"/>
            <a:ext cx="4519448" cy="15713008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B3AC82-5D19-66E2-09B8-48566BBDD0D1}"/>
              </a:ext>
            </a:extLst>
          </p:cNvPr>
          <p:cNvSpPr txBox="1"/>
          <p:nvPr/>
        </p:nvSpPr>
        <p:spPr>
          <a:xfrm>
            <a:off x="1926430" y="723770"/>
            <a:ext cx="40618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rgbClr val="D41F26"/>
                </a:solidFill>
              </a:rPr>
              <a:t>Xinhang Xu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94561-515D-71A8-772D-836F0793E217}"/>
              </a:ext>
            </a:extLst>
          </p:cNvPr>
          <p:cNvSpPr txBox="1"/>
          <p:nvPr/>
        </p:nvSpPr>
        <p:spPr>
          <a:xfrm>
            <a:off x="1143332" y="2448589"/>
            <a:ext cx="675223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Major in Plasma Physics (Ph.D.)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Apply Position: Electron Kinetics of Microwave Current Drive</a:t>
            </a:r>
          </a:p>
          <a:p>
            <a:pPr lvl="2"/>
            <a:r>
              <a:rPr lang="en-US" sz="2000" dirty="0"/>
              <a:t>	   </a:t>
            </a:r>
            <a:r>
              <a:rPr lang="en-US" i="1" dirty="0"/>
              <a:t>Job reference: 14591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</a:t>
            </a:r>
            <a:r>
              <a:rPr lang="en-US" altLang="zh-CN" sz="2000" dirty="0"/>
              <a:t>hone</a:t>
            </a:r>
            <a:r>
              <a:rPr lang="en-US" altLang="zh-CN" sz="2000" dirty="0">
                <a:sym typeface="Wingdings" panose="05000000000000000000" pitchFamily="2" charset="2"/>
              </a:rPr>
              <a:t>: (+1)5309793691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sym typeface="Wingdings" panose="05000000000000000000" pitchFamily="2" charset="2"/>
              </a:rPr>
              <a:t>Email : xihxu@ucdavis.edu</a:t>
            </a:r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C3503A-2E5D-4548-B762-4B255A9710E4}"/>
              </a:ext>
            </a:extLst>
          </p:cNvPr>
          <p:cNvSpPr txBox="1"/>
          <p:nvPr/>
        </p:nvSpPr>
        <p:spPr>
          <a:xfrm rot="16200000">
            <a:off x="10613010" y="5279009"/>
            <a:ext cx="2511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solidFill>
                  <a:schemeClr val="bg1"/>
                </a:solidFill>
              </a:rPr>
              <a:t>Xinhang</a:t>
            </a:r>
            <a:r>
              <a:rPr lang="en-US" sz="3600" b="1" dirty="0">
                <a:solidFill>
                  <a:schemeClr val="bg1"/>
                </a:solidFill>
              </a:rPr>
              <a:t> Xu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AC19F0F6-0D78-F45D-76D7-C63EC6F8D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FD5B1-59E1-8F46-B2B6-8D30C97D2B09}" type="datetime1">
              <a:rPr lang="en-US" smtClean="0"/>
              <a:t>1/7/2026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56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5E699-454D-421C-7C5C-E94E814D1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USPR@B=0">
            <a:hlinkClick r:id="" action="ppaction://media"/>
            <a:extLst>
              <a:ext uri="{FF2B5EF4-FFF2-40B4-BE49-F238E27FC236}">
                <a16:creationId xmlns:a16="http://schemas.microsoft.com/office/drawing/2014/main" id="{C77DA6DF-362C-4E4C-B93C-2D373F08E5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94345" y="1288459"/>
            <a:ext cx="3051867" cy="1735198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3B1387BD-C24F-ACAB-1D2F-B2B3941C028E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E4B20331-8514-11F3-9D51-D5BC61CB256D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C48D84-8B56-3178-68C9-99898C0828D6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Programming and 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8E7F71-500D-59E0-6800-EFD07F7C4411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Programming and Automation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ECF3088A-84EC-2CF9-7779-5309E9C03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1/7/2026</a:t>
            </a:fld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E46B01B0-FB39-AE9C-8DFA-37E7EF242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9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55DE7C3-4140-4B65-BFBF-36501EA5BEB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825" t="6441" r="4712" b="11589"/>
          <a:stretch/>
        </p:blipFill>
        <p:spPr>
          <a:xfrm>
            <a:off x="1580903" y="1388755"/>
            <a:ext cx="2528831" cy="14378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8E48CC-8A05-4778-BD2C-9A07A7C21B43}"/>
              </a:ext>
            </a:extLst>
          </p:cNvPr>
          <p:cNvSpPr txBox="1"/>
          <p:nvPr/>
        </p:nvSpPr>
        <p:spPr>
          <a:xfrm>
            <a:off x="4109734" y="1457892"/>
            <a:ext cx="297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MATLAB (Released in 2024)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C7BC82-0BFF-4B87-8741-B927FB529760}"/>
              </a:ext>
            </a:extLst>
          </p:cNvPr>
          <p:cNvSpPr txBox="1"/>
          <p:nvPr/>
        </p:nvSpPr>
        <p:spPr>
          <a:xfrm>
            <a:off x="4103818" y="1866551"/>
            <a:ext cx="291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Diagnostic Signal vs. Time</a:t>
            </a:r>
          </a:p>
        </p:txBody>
      </p:sp>
      <p:pic>
        <p:nvPicPr>
          <p:cNvPr id="17" name="图片 9">
            <a:extLst>
              <a:ext uri="{FF2B5EF4-FFF2-40B4-BE49-F238E27FC236}">
                <a16:creationId xmlns:a16="http://schemas.microsoft.com/office/drawing/2014/main" id="{CF8299A3-975A-4869-9E33-A48A2F94D2D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467" t="10170" r="8718" b="12264"/>
          <a:stretch/>
        </p:blipFill>
        <p:spPr>
          <a:xfrm>
            <a:off x="4105103" y="2815499"/>
            <a:ext cx="2743201" cy="181460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2D46473-C896-477A-B3E0-5A0D3DDE0050}"/>
              </a:ext>
            </a:extLst>
          </p:cNvPr>
          <p:cNvSpPr txBox="1"/>
          <p:nvPr/>
        </p:nvSpPr>
        <p:spPr>
          <a:xfrm>
            <a:off x="1519447" y="3223766"/>
            <a:ext cx="297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MATLAB (Released in 2018)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978F46-EE1F-4A73-87C9-9E791EC5E99C}"/>
              </a:ext>
            </a:extLst>
          </p:cNvPr>
          <p:cNvSpPr txBox="1"/>
          <p:nvPr/>
        </p:nvSpPr>
        <p:spPr>
          <a:xfrm>
            <a:off x="1576319" y="3513723"/>
            <a:ext cx="291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3D Ray Tracing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127939B-CF01-4E9C-A083-23E11CF5DF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3523" y="4184623"/>
            <a:ext cx="1485031" cy="1780888"/>
          </a:xfrm>
          <a:prstGeom prst="rect">
            <a:avLst/>
          </a:prstGeom>
        </p:spPr>
      </p:pic>
      <p:pic>
        <p:nvPicPr>
          <p:cNvPr id="24" name="image12.png" descr="A diagram of a system&#10;&#10;Description automatically generated">
            <a:extLst>
              <a:ext uri="{FF2B5EF4-FFF2-40B4-BE49-F238E27FC236}">
                <a16:creationId xmlns:a16="http://schemas.microsoft.com/office/drawing/2014/main" id="{2AF01477-AE88-4873-9FCC-5A020A3E93CF}"/>
              </a:ext>
            </a:extLst>
          </p:cNvPr>
          <p:cNvPicPr/>
          <p:nvPr/>
        </p:nvPicPr>
        <p:blipFill rotWithShape="1">
          <a:blip r:embed="rId10"/>
          <a:srcRect l="54659" t="14294"/>
          <a:stretch/>
        </p:blipFill>
        <p:spPr>
          <a:xfrm>
            <a:off x="2272622" y="4652886"/>
            <a:ext cx="1920383" cy="1287186"/>
          </a:xfrm>
          <a:prstGeom prst="rect">
            <a:avLst/>
          </a:prstGeom>
          <a:ln/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42C910A-9BF7-4F9A-97DB-6CFE787EBE77}"/>
              </a:ext>
            </a:extLst>
          </p:cNvPr>
          <p:cNvSpPr txBox="1"/>
          <p:nvPr/>
        </p:nvSpPr>
        <p:spPr>
          <a:xfrm>
            <a:off x="4229073" y="4650148"/>
            <a:ext cx="2977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LABVIEW + PYTHON (Released in 2025)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DFEBE4-5476-4462-9DC3-1CB9D46C80D0}"/>
              </a:ext>
            </a:extLst>
          </p:cNvPr>
          <p:cNvSpPr txBox="1"/>
          <p:nvPr/>
        </p:nvSpPr>
        <p:spPr>
          <a:xfrm>
            <a:off x="4262614" y="5293067"/>
            <a:ext cx="2910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Diagnostic Auto-Calibration and Control</a:t>
            </a:r>
          </a:p>
        </p:txBody>
      </p:sp>
      <p:pic>
        <p:nvPicPr>
          <p:cNvPr id="8" name="Avalanche_envolution,Bz=1.73">
            <a:hlinkClick r:id="" action="ppaction://media"/>
            <a:extLst>
              <a:ext uri="{FF2B5EF4-FFF2-40B4-BE49-F238E27FC236}">
                <a16:creationId xmlns:a16="http://schemas.microsoft.com/office/drawing/2014/main" id="{B82E9726-1AC1-43B2-B5F6-94AE6BBAA03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260509" y="2255236"/>
            <a:ext cx="2941837" cy="220637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F58A693-E2AD-45D5-9FAE-EAB61EF7D78C}"/>
              </a:ext>
            </a:extLst>
          </p:cNvPr>
          <p:cNvSpPr txBox="1"/>
          <p:nvPr/>
        </p:nvSpPr>
        <p:spPr>
          <a:xfrm>
            <a:off x="7498088" y="1653176"/>
            <a:ext cx="297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MATLAB (Released in 2018)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D7C322-AFC4-477C-A811-B5EE2C7B4530}"/>
              </a:ext>
            </a:extLst>
          </p:cNvPr>
          <p:cNvSpPr txBox="1"/>
          <p:nvPr/>
        </p:nvSpPr>
        <p:spPr>
          <a:xfrm>
            <a:off x="7492172" y="2061835"/>
            <a:ext cx="3228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Velocity distribution vs. Time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DBB63F-3202-B842-1EC7-1784618DB429}"/>
              </a:ext>
            </a:extLst>
          </p:cNvPr>
          <p:cNvSpPr txBox="1"/>
          <p:nvPr/>
        </p:nvSpPr>
        <p:spPr>
          <a:xfrm>
            <a:off x="2758178" y="6161066"/>
            <a:ext cx="6497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1.3D </a:t>
            </a:r>
            <a:r>
              <a:rPr lang="en-US" altLang="zh-CN" sz="1200" dirty="0"/>
              <a:t>ray-tracing : </a:t>
            </a:r>
            <a:r>
              <a:rPr lang="en-US" altLang="zh-CN" sz="1200" dirty="0">
                <a:hlinkClick r:id="rId12"/>
              </a:rPr>
              <a:t>https://git.lug.ustc.edu.cn/XuXinhang/ray-tracing3d.git</a:t>
            </a:r>
            <a:endParaRPr lang="en-US" altLang="zh-CN" sz="1200" dirty="0"/>
          </a:p>
          <a:p>
            <a:r>
              <a:rPr lang="en-US" sz="1200" dirty="0"/>
              <a:t>2.Kinetic + synthetic simulation: </a:t>
            </a:r>
            <a:r>
              <a:rPr lang="en-US" sz="1200" dirty="0">
                <a:hlinkClick r:id="rId13"/>
              </a:rPr>
              <a:t>https://git.lug.ustc.edu.cn/XuXinhang/kinetic_simulation.git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96170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C4201-67FB-161A-9E4F-5F350C57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627642B1-D95E-85EE-40F6-EF552E5960F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CAD1456F-5324-9F06-94C4-833C8AFF1E28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744FD0-DCF1-DA55-C5D8-1F300EF9DECB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Programming and 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40C9D-F256-6465-6CF7-F7AD3BACC2A0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Programming and Automation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BE270AC4-7893-337C-468F-A5681DEE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1/7/2026</a:t>
            </a:fld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F662B738-BA88-7790-CAE6-4C81B262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10</a:t>
            </a:fld>
            <a:endParaRPr lang="en-US"/>
          </a:p>
        </p:txBody>
      </p:sp>
      <p:pic>
        <p:nvPicPr>
          <p:cNvPr id="1026" name="Picture 2" descr="Hi-Res MATLAB Logo Download | Logos - NUMI">
            <a:extLst>
              <a:ext uri="{FF2B5EF4-FFF2-40B4-BE49-F238E27FC236}">
                <a16:creationId xmlns:a16="http://schemas.microsoft.com/office/drawing/2014/main" id="{BB4F16F1-9BFD-5F02-9481-46A38AB09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842" y="894135"/>
            <a:ext cx="4272810" cy="239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A9BB4EC-64ED-4F0E-F184-C27628B27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463" y="3722914"/>
            <a:ext cx="16002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EDFD967-9FB6-A174-5991-94CA0ED03FC3}"/>
              </a:ext>
            </a:extLst>
          </p:cNvPr>
          <p:cNvSpPr txBox="1"/>
          <p:nvPr/>
        </p:nvSpPr>
        <p:spPr>
          <a:xfrm>
            <a:off x="3581400" y="1476809"/>
            <a:ext cx="5132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8F20B0-0D0F-5215-3C30-C939F7DA37EE}"/>
              </a:ext>
            </a:extLst>
          </p:cNvPr>
          <p:cNvSpPr txBox="1"/>
          <p:nvPr/>
        </p:nvSpPr>
        <p:spPr>
          <a:xfrm>
            <a:off x="3581400" y="2274193"/>
            <a:ext cx="1169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Years Experience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58E1E0-DCC6-BC11-6D5A-9E7A2625C6F8}"/>
              </a:ext>
            </a:extLst>
          </p:cNvPr>
          <p:cNvSpPr txBox="1"/>
          <p:nvPr/>
        </p:nvSpPr>
        <p:spPr>
          <a:xfrm>
            <a:off x="5465891" y="1476808"/>
            <a:ext cx="2039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8,000 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5F70C9-43A2-1616-D964-38D0891CA59C}"/>
              </a:ext>
            </a:extLst>
          </p:cNvPr>
          <p:cNvSpPr txBox="1"/>
          <p:nvPr/>
        </p:nvSpPr>
        <p:spPr>
          <a:xfrm>
            <a:off x="5352157" y="2381914"/>
            <a:ext cx="2364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Lines for Scientific Research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15CB34-5121-A351-D604-3F0CC145B6B8}"/>
              </a:ext>
            </a:extLst>
          </p:cNvPr>
          <p:cNvSpPr txBox="1"/>
          <p:nvPr/>
        </p:nvSpPr>
        <p:spPr>
          <a:xfrm>
            <a:off x="9006480" y="1476807"/>
            <a:ext cx="5132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B2B3F8-28B5-0BCB-7309-22ACBD3B4B87}"/>
              </a:ext>
            </a:extLst>
          </p:cNvPr>
          <p:cNvSpPr txBox="1"/>
          <p:nvPr/>
        </p:nvSpPr>
        <p:spPr>
          <a:xfrm>
            <a:off x="8337380" y="2276526"/>
            <a:ext cx="22566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Plasma Physics Model Development (Leader)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11C39A-ADAF-C8F7-45AC-496A14750A14}"/>
              </a:ext>
            </a:extLst>
          </p:cNvPr>
          <p:cNvSpPr txBox="1"/>
          <p:nvPr/>
        </p:nvSpPr>
        <p:spPr>
          <a:xfrm>
            <a:off x="3380288" y="3652003"/>
            <a:ext cx="10262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1.5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2FEE34-3E89-2FEE-237B-DAB1BEC2BE72}"/>
              </a:ext>
            </a:extLst>
          </p:cNvPr>
          <p:cNvSpPr txBox="1"/>
          <p:nvPr/>
        </p:nvSpPr>
        <p:spPr>
          <a:xfrm>
            <a:off x="3625667" y="4392183"/>
            <a:ext cx="1169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Years Experience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F533E3-2035-C118-69A7-62E172B838D5}"/>
              </a:ext>
            </a:extLst>
          </p:cNvPr>
          <p:cNvSpPr txBox="1"/>
          <p:nvPr/>
        </p:nvSpPr>
        <p:spPr>
          <a:xfrm>
            <a:off x="5510158" y="3594798"/>
            <a:ext cx="21371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1,000 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A81E7D-A245-BE5A-AF85-0D07ADFD183C}"/>
              </a:ext>
            </a:extLst>
          </p:cNvPr>
          <p:cNvSpPr txBox="1"/>
          <p:nvPr/>
        </p:nvSpPr>
        <p:spPr>
          <a:xfrm>
            <a:off x="5396424" y="4499904"/>
            <a:ext cx="2364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Lines for Scientific Research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B5F945-C8EF-7325-9F6C-DDAFC208CCB9}"/>
              </a:ext>
            </a:extLst>
          </p:cNvPr>
          <p:cNvSpPr txBox="1"/>
          <p:nvPr/>
        </p:nvSpPr>
        <p:spPr>
          <a:xfrm>
            <a:off x="9050747" y="3594797"/>
            <a:ext cx="5132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80F831-4B2E-D40F-43D4-5C2E0CC4746E}"/>
              </a:ext>
            </a:extLst>
          </p:cNvPr>
          <p:cNvSpPr txBox="1"/>
          <p:nvPr/>
        </p:nvSpPr>
        <p:spPr>
          <a:xfrm>
            <a:off x="8243123" y="4392183"/>
            <a:ext cx="20954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Ray Tracing Calculation and Diagnostics Hardware Controller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4CB2BA-6417-0140-1F19-C49B7D9DF980}"/>
              </a:ext>
            </a:extLst>
          </p:cNvPr>
          <p:cNvSpPr txBox="1"/>
          <p:nvPr/>
        </p:nvSpPr>
        <p:spPr>
          <a:xfrm>
            <a:off x="1402490" y="2797413"/>
            <a:ext cx="109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PRIMARY</a:t>
            </a:r>
          </a:p>
        </p:txBody>
      </p:sp>
    </p:spTree>
    <p:extLst>
      <p:ext uri="{BB962C8B-B14F-4D97-AF65-F5344CB8AC3E}">
        <p14:creationId xmlns:p14="http://schemas.microsoft.com/office/powerpoint/2010/main" val="1524707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5E699-454D-421C-7C5C-E94E814D1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ichmond BC | Tourism info about Richmond BC">
            <a:extLst>
              <a:ext uri="{FF2B5EF4-FFF2-40B4-BE49-F238E27FC236}">
                <a16:creationId xmlns:a16="http://schemas.microsoft.com/office/drawing/2014/main" id="{98BF18DC-8DDE-B261-5C07-DC65DAB614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158" b="19480"/>
          <a:stretch>
            <a:fillRect/>
          </a:stretch>
        </p:blipFill>
        <p:spPr bwMode="auto">
          <a:xfrm>
            <a:off x="0" y="-28511"/>
            <a:ext cx="12192000" cy="688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3B1387BD-C24F-ACAB-1D2F-B2B3941C028E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E4B20331-8514-11F3-9D51-D5BC61CB256D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ECF3088A-84EC-2CF9-7779-5309E9C03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1/7/2026</a:t>
            </a:fld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DE2F584-A209-E8E1-1E63-50D4ED89AD82}"/>
              </a:ext>
            </a:extLst>
          </p:cNvPr>
          <p:cNvSpPr txBox="1"/>
          <p:nvPr/>
        </p:nvSpPr>
        <p:spPr>
          <a:xfrm>
            <a:off x="4459266" y="245510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0E98AB-E142-FB7C-3235-F56709348E47}"/>
              </a:ext>
            </a:extLst>
          </p:cNvPr>
          <p:cNvSpPr txBox="1"/>
          <p:nvPr/>
        </p:nvSpPr>
        <p:spPr>
          <a:xfrm>
            <a:off x="838200" y="1840480"/>
            <a:ext cx="979639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i="0" dirty="0">
                <a:solidFill>
                  <a:schemeClr val="bg1"/>
                </a:solidFill>
                <a:effectLst/>
                <a:latin typeface="quote-cjk-patch"/>
              </a:rPr>
              <a:t>"I am excited by the prospect of contributing to </a:t>
            </a:r>
            <a:r>
              <a:rPr lang="en-US" altLang="zh-CN" sz="4000" b="1" i="0" dirty="0">
                <a:solidFill>
                  <a:schemeClr val="bg1"/>
                </a:solidFill>
                <a:effectLst/>
                <a:latin typeface="quote-cjk-patch"/>
              </a:rPr>
              <a:t>new fusion future</a:t>
            </a:r>
            <a:r>
              <a:rPr lang="en-US" sz="4000" b="1" i="0" dirty="0">
                <a:solidFill>
                  <a:schemeClr val="bg1"/>
                </a:solidFill>
                <a:effectLst/>
                <a:latin typeface="quote-cjk-patch"/>
              </a:rPr>
              <a:t>."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39EC9E-6F88-1899-1091-66C0E0419338}"/>
              </a:ext>
            </a:extLst>
          </p:cNvPr>
          <p:cNvSpPr txBox="1"/>
          <p:nvPr/>
        </p:nvSpPr>
        <p:spPr>
          <a:xfrm>
            <a:off x="5110619" y="4585969"/>
            <a:ext cx="457729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i="0" dirty="0">
                <a:solidFill>
                  <a:schemeClr val="bg1"/>
                </a:solidFill>
                <a:effectLst/>
                <a:latin typeface="quote-cjk-patch"/>
              </a:rPr>
              <a:t>Xinhang Xu</a:t>
            </a:r>
          </a:p>
          <a:p>
            <a:pPr algn="r"/>
            <a:r>
              <a:rPr lang="en-US" sz="2800" dirty="0">
                <a:solidFill>
                  <a:srgbClr val="FFFF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xihxu@ucdavis.edu</a:t>
            </a:r>
            <a:endParaRPr lang="en-US" sz="2800" dirty="0">
              <a:solidFill>
                <a:schemeClr val="bg1"/>
              </a:solidFill>
            </a:endParaRPr>
          </a:p>
          <a:p>
            <a:pPr algn="r"/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118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474DBA82-58D8-487F-B320-B8E4523691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099"/>
          <a:stretch/>
        </p:blipFill>
        <p:spPr>
          <a:xfrm>
            <a:off x="6733004" y="2015750"/>
            <a:ext cx="3450702" cy="247374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B098C93-1A13-484F-B948-EB79E7B98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765" r="53208"/>
          <a:stretch/>
        </p:blipFill>
        <p:spPr>
          <a:xfrm>
            <a:off x="3169227" y="2234608"/>
            <a:ext cx="2348041" cy="340673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169915" y="290286"/>
            <a:ext cx="9792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/>
              <a:t>Non-Thermal Electron Confinement with Magnetic Perturbations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(2/4)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C5CC4C-DFA2-E77B-EF7B-236C07908C1F}"/>
              </a:ext>
            </a:extLst>
          </p:cNvPr>
          <p:cNvSpPr txBox="1"/>
          <p:nvPr/>
        </p:nvSpPr>
        <p:spPr>
          <a:xfrm>
            <a:off x="346393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Backgroun</a:t>
            </a:r>
            <a:r>
              <a:rPr lang="en-US" b="1" dirty="0">
                <a:solidFill>
                  <a:srgbClr val="0F1115"/>
                </a:solidFill>
                <a:latin typeface="quote-cjk-patch"/>
              </a:rPr>
              <a:t>d &amp; Motivation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217969-438E-BF2B-900D-3ECF85413293}"/>
              </a:ext>
            </a:extLst>
          </p:cNvPr>
          <p:cNvSpPr txBox="1"/>
          <p:nvPr/>
        </p:nvSpPr>
        <p:spPr>
          <a:xfrm>
            <a:off x="3649086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Theory &amp; Model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6812973" y="1507571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D70DC7-8C88-5A0C-C1D5-9727FA5B3290}"/>
              </a:ext>
            </a:extLst>
          </p:cNvPr>
          <p:cNvCxnSpPr>
            <a:cxnSpLocks/>
          </p:cNvCxnSpPr>
          <p:nvPr/>
        </p:nvCxnSpPr>
        <p:spPr>
          <a:xfrm>
            <a:off x="3169227" y="159069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07118E-DAFB-8781-AF3B-45015E6A3FEE}"/>
              </a:ext>
            </a:extLst>
          </p:cNvPr>
          <p:cNvSpPr txBox="1"/>
          <p:nvPr/>
        </p:nvSpPr>
        <p:spPr>
          <a:xfrm>
            <a:off x="7316385" y="5981004"/>
            <a:ext cx="2187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Experimental Study &amp; Validation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1/7/2026</a:t>
            </a:fld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12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C512492-9922-468E-8A9C-31A480E8DE78}"/>
              </a:ext>
            </a:extLst>
          </p:cNvPr>
          <p:cNvSpPr/>
          <p:nvPr/>
        </p:nvSpPr>
        <p:spPr>
          <a:xfrm>
            <a:off x="3254382" y="1700915"/>
            <a:ext cx="189936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Simulation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6B59BFA-30BE-4F4E-8CDB-C2E3A4D0D8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47" t="28765" r="376"/>
          <a:stretch/>
        </p:blipFill>
        <p:spPr>
          <a:xfrm>
            <a:off x="3370192" y="2555846"/>
            <a:ext cx="2914524" cy="37633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B4B6099-AD24-4886-9D98-7C2D5D8418C9}"/>
              </a:ext>
            </a:extLst>
          </p:cNvPr>
          <p:cNvSpPr txBox="1"/>
          <p:nvPr/>
        </p:nvSpPr>
        <p:spPr>
          <a:xfrm>
            <a:off x="3276083" y="3212242"/>
            <a:ext cx="30891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L[f] : Magnetic perturbation loss operator (Harvey model[1])</a:t>
            </a:r>
          </a:p>
          <a:p>
            <a:r>
              <a:rPr lang="en-US" sz="1400" b="1" dirty="0"/>
              <a:t>REF: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7549406-ECB8-4741-9E4C-450CFEFEF2B6}"/>
              </a:ext>
            </a:extLst>
          </p:cNvPr>
          <p:cNvSpPr/>
          <p:nvPr/>
        </p:nvSpPr>
        <p:spPr>
          <a:xfrm>
            <a:off x="3225119" y="4332214"/>
            <a:ext cx="28986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Synthetic Diagnostic Module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A15E88-A9FE-42A2-ADDD-1D8BA7D279A0}"/>
              </a:ext>
            </a:extLst>
          </p:cNvPr>
          <p:cNvSpPr txBox="1"/>
          <p:nvPr/>
        </p:nvSpPr>
        <p:spPr>
          <a:xfrm>
            <a:off x="3245307" y="4764175"/>
            <a:ext cx="3533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Simulate the Electron cyclotron emission based on the electron velocity distribution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EC129EC-01DB-43F6-8CF8-F50F8ED3CD6C}"/>
              </a:ext>
            </a:extLst>
          </p:cNvPr>
          <p:cNvSpPr txBox="1"/>
          <p:nvPr/>
        </p:nvSpPr>
        <p:spPr>
          <a:xfrm>
            <a:off x="7118656" y="1705931"/>
            <a:ext cx="4468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Validation </a:t>
            </a:r>
            <a:r>
              <a:rPr lang="en-US" sz="1400" dirty="0"/>
              <a:t>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18E046C-1D24-4611-B475-198F3F156D11}"/>
              </a:ext>
            </a:extLst>
          </p:cNvPr>
          <p:cNvSpPr txBox="1"/>
          <p:nvPr/>
        </p:nvSpPr>
        <p:spPr>
          <a:xfrm>
            <a:off x="637547" y="1890597"/>
            <a:ext cx="2455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For better non-thermal electron confinement, it requires understanding of non-thermal electron emission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6B8BBC9-9DCE-4CD8-890C-F53ED7E90A52}"/>
              </a:ext>
            </a:extLst>
          </p:cNvPr>
          <p:cNvSpPr txBox="1"/>
          <p:nvPr/>
        </p:nvSpPr>
        <p:spPr>
          <a:xfrm>
            <a:off x="573795" y="3413658"/>
            <a:ext cx="25842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Enhanced control of non-thermal electrons leads to improved particle confinement and higher fusion efficiency.</a:t>
            </a:r>
          </a:p>
          <a:p>
            <a:endParaRPr lang="en-US" sz="12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23012CC-6D8E-4EBD-8621-D574F6E8DCA3}"/>
              </a:ext>
            </a:extLst>
          </p:cNvPr>
          <p:cNvSpPr txBox="1"/>
          <p:nvPr/>
        </p:nvSpPr>
        <p:spPr>
          <a:xfrm>
            <a:off x="578373" y="4483900"/>
            <a:ext cx="23909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Non-thermal emission directly reveals the spatial and energy distribution of non-thermal electrons, providing a measure for assessing particle confinement.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FB83EA6-102D-4F87-BC4A-AF7D8649458D}"/>
              </a:ext>
            </a:extLst>
          </p:cNvPr>
          <p:cNvSpPr txBox="1"/>
          <p:nvPr/>
        </p:nvSpPr>
        <p:spPr>
          <a:xfrm>
            <a:off x="426937" y="2909448"/>
            <a:ext cx="255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41F26"/>
                </a:solidFill>
              </a:rPr>
              <a:t>PARTICLE CONFINEMENT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6280A70-986C-46B2-9FCF-3FD51AA41B37}"/>
              </a:ext>
            </a:extLst>
          </p:cNvPr>
          <p:cNvSpPr/>
          <p:nvPr/>
        </p:nvSpPr>
        <p:spPr>
          <a:xfrm>
            <a:off x="4794508" y="2544582"/>
            <a:ext cx="398370" cy="3641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4DE8CC-89C2-417B-9525-29AF31780F50}"/>
              </a:ext>
            </a:extLst>
          </p:cNvPr>
          <p:cNvSpPr txBox="1"/>
          <p:nvPr/>
        </p:nvSpPr>
        <p:spPr>
          <a:xfrm>
            <a:off x="3210464" y="5198460"/>
            <a:ext cx="3885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T</a:t>
            </a:r>
            <a:r>
              <a:rPr lang="en-US" altLang="zh-CN" sz="1200" i="1" dirty="0"/>
              <a:t>he code is released on </a:t>
            </a:r>
            <a:r>
              <a:rPr lang="en-US" altLang="zh-CN" sz="1200" i="1" dirty="0">
                <a:hlinkClick r:id="rId5"/>
              </a:rPr>
              <a:t>GitHub</a:t>
            </a:r>
            <a:r>
              <a:rPr lang="en-US" altLang="zh-CN" dirty="0"/>
              <a:t>.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E7F6A7-0D2C-4014-86CE-0110AAD548DF}"/>
              </a:ext>
            </a:extLst>
          </p:cNvPr>
          <p:cNvSpPr txBox="1"/>
          <p:nvPr/>
        </p:nvSpPr>
        <p:spPr>
          <a:xfrm>
            <a:off x="8045085" y="3125026"/>
            <a:ext cx="1266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Simulation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1B1930A-5DD7-43A4-A695-1B71D3090692}"/>
              </a:ext>
            </a:extLst>
          </p:cNvPr>
          <p:cNvSpPr txBox="1"/>
          <p:nvPr/>
        </p:nvSpPr>
        <p:spPr>
          <a:xfrm>
            <a:off x="7271698" y="2600785"/>
            <a:ext cx="1514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Measurement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25A781-EA47-4A83-8089-27CCCC6088AF}"/>
              </a:ext>
            </a:extLst>
          </p:cNvPr>
          <p:cNvSpPr txBox="1"/>
          <p:nvPr/>
        </p:nvSpPr>
        <p:spPr>
          <a:xfrm>
            <a:off x="6875139" y="4644407"/>
            <a:ext cx="32737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measured proportion of non-thermal electrons validates that the theoretical calculations are in well </a:t>
            </a:r>
            <a:r>
              <a:rPr lang="en-US" sz="1400" b="1" dirty="0"/>
              <a:t>agreement</a:t>
            </a:r>
            <a:r>
              <a:rPr lang="en-US" sz="1400" dirty="0"/>
              <a:t> with experimental results.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C48BE03-C24A-4FDC-80A9-223567BD14F3}"/>
              </a:ext>
            </a:extLst>
          </p:cNvPr>
          <p:cNvSpPr txBox="1"/>
          <p:nvPr/>
        </p:nvSpPr>
        <p:spPr>
          <a:xfrm>
            <a:off x="7812751" y="2030377"/>
            <a:ext cx="1723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EAST #53864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EC4482-72C4-2122-A524-68FC97B2F3A8}"/>
              </a:ext>
            </a:extLst>
          </p:cNvPr>
          <p:cNvSpPr txBox="1"/>
          <p:nvPr/>
        </p:nvSpPr>
        <p:spPr>
          <a:xfrm>
            <a:off x="3435640" y="6345167"/>
            <a:ext cx="292957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1.Harvey, R. W., et al. Physics of Fluids B: Plasma Physics 5.2 (1993): 446-456.</a:t>
            </a:r>
          </a:p>
        </p:txBody>
      </p:sp>
    </p:spTree>
    <p:extLst>
      <p:ext uri="{BB962C8B-B14F-4D97-AF65-F5344CB8AC3E}">
        <p14:creationId xmlns:p14="http://schemas.microsoft.com/office/powerpoint/2010/main" val="3657918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0B098C93-1A13-484F-B948-EB79E7B982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765" r="53208"/>
          <a:stretch/>
        </p:blipFill>
        <p:spPr>
          <a:xfrm>
            <a:off x="3169227" y="2234608"/>
            <a:ext cx="2348041" cy="340673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169915" y="290286"/>
            <a:ext cx="9256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/>
              <a:t>Utilizing Electron Velocity Distribution Measurements for Enhanced Tokamak Startup Control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(2/4)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C5CC4C-DFA2-E77B-EF7B-236C07908C1F}"/>
              </a:ext>
            </a:extLst>
          </p:cNvPr>
          <p:cNvSpPr txBox="1"/>
          <p:nvPr/>
        </p:nvSpPr>
        <p:spPr>
          <a:xfrm>
            <a:off x="346393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Backgroun</a:t>
            </a:r>
            <a:r>
              <a:rPr lang="en-US" b="1" dirty="0">
                <a:solidFill>
                  <a:srgbClr val="0F1115"/>
                </a:solidFill>
                <a:latin typeface="quote-cjk-patch"/>
              </a:rPr>
              <a:t>d &amp; Motivation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217969-438E-BF2B-900D-3ECF85413293}"/>
              </a:ext>
            </a:extLst>
          </p:cNvPr>
          <p:cNvSpPr txBox="1"/>
          <p:nvPr/>
        </p:nvSpPr>
        <p:spPr>
          <a:xfrm>
            <a:off x="3649086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Theory &amp; Model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6812973" y="1846940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D70DC7-8C88-5A0C-C1D5-9727FA5B3290}"/>
              </a:ext>
            </a:extLst>
          </p:cNvPr>
          <p:cNvCxnSpPr>
            <a:cxnSpLocks/>
          </p:cNvCxnSpPr>
          <p:nvPr/>
        </p:nvCxnSpPr>
        <p:spPr>
          <a:xfrm>
            <a:off x="3169227" y="176980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07118E-DAFB-8781-AF3B-45015E6A3FEE}"/>
              </a:ext>
            </a:extLst>
          </p:cNvPr>
          <p:cNvSpPr txBox="1"/>
          <p:nvPr/>
        </p:nvSpPr>
        <p:spPr>
          <a:xfrm>
            <a:off x="7316385" y="5981004"/>
            <a:ext cx="2187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Experimental Study &amp; Validation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1/7/2026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13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687B0A-D248-41BE-BB3D-FDF94C3A9309}"/>
              </a:ext>
            </a:extLst>
          </p:cNvPr>
          <p:cNvSpPr/>
          <p:nvPr/>
        </p:nvSpPr>
        <p:spPr>
          <a:xfrm>
            <a:off x="249004" y="1693704"/>
            <a:ext cx="29255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/>
              <a:t>Abnormal increase of ECE emission and step structure in the rise phase</a:t>
            </a:r>
            <a:endParaRPr lang="en-US" sz="14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C512492-9922-468E-8A9C-31A480E8DE78}"/>
              </a:ext>
            </a:extLst>
          </p:cNvPr>
          <p:cNvSpPr/>
          <p:nvPr/>
        </p:nvSpPr>
        <p:spPr>
          <a:xfrm>
            <a:off x="3254382" y="1700915"/>
            <a:ext cx="189936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simulation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6B59BFA-30BE-4F4E-8CDB-C2E3A4D0D8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047" t="28765" r="376"/>
          <a:stretch/>
        </p:blipFill>
        <p:spPr>
          <a:xfrm>
            <a:off x="3370192" y="2555846"/>
            <a:ext cx="2914524" cy="3763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B4B6099-AD24-4886-9D98-7C2D5D8418C9}"/>
                  </a:ext>
                </a:extLst>
              </p:cNvPr>
              <p:cNvSpPr txBox="1"/>
              <p:nvPr/>
            </p:nvSpPr>
            <p:spPr>
              <a:xfrm>
                <a:off x="3198589" y="3071445"/>
                <a:ext cx="3396296" cy="13961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/>
                  <a:t>C[f]:Fokker-Plank collision operator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a:rPr lang="en-US" sz="900" i="1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𝑟𝑎𝑑</m:t>
                        </m:r>
                      </m:sub>
                    </m:sSub>
                    <m:r>
                      <a:rPr lang="en-US" sz="9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1050" dirty="0"/>
                  <a:t>: Radiation damping operator</a:t>
                </a:r>
              </a:p>
              <a:p>
                <a:r>
                  <a:rPr lang="en-US" sz="1050" dirty="0"/>
                  <a:t>D[f]: Electromagnetic wave scattering operator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05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105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𝒇</m:t>
                        </m:r>
                      </m:e>
                    </m:d>
                    <m:r>
                      <a:rPr lang="en-US" sz="1050" b="1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1050" b="1" dirty="0"/>
                  <a:t> Avalanche operator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US" sz="1050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1050" dirty="0"/>
                  <a:t> electron source with thermal distribution </a:t>
                </a:r>
              </a:p>
              <a:p>
                <a:r>
                  <a:rPr lang="en-US" sz="1050" dirty="0"/>
                  <a:t> L[f] : Magnetic perturbation loss operator (Harvey model)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B4B6099-AD24-4886-9D98-7C2D5D8418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8589" y="3071445"/>
                <a:ext cx="3396296" cy="139615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Rectangle 25">
            <a:extLst>
              <a:ext uri="{FF2B5EF4-FFF2-40B4-BE49-F238E27FC236}">
                <a16:creationId xmlns:a16="http://schemas.microsoft.com/office/drawing/2014/main" id="{97549406-ECB8-4741-9E4C-450CFEFEF2B6}"/>
              </a:ext>
            </a:extLst>
          </p:cNvPr>
          <p:cNvSpPr/>
          <p:nvPr/>
        </p:nvSpPr>
        <p:spPr>
          <a:xfrm>
            <a:off x="3225119" y="4332214"/>
            <a:ext cx="28583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synthetic diagnostic module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A15E88-A9FE-42A2-ADDD-1D8BA7D279A0}"/>
              </a:ext>
            </a:extLst>
          </p:cNvPr>
          <p:cNvSpPr txBox="1"/>
          <p:nvPr/>
        </p:nvSpPr>
        <p:spPr>
          <a:xfrm>
            <a:off x="3245307" y="4764175"/>
            <a:ext cx="3533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Simulate the Electron cyclotron emission based on the electron velocity distribution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521401-F935-4D55-83AC-D32CE08AEFE4}"/>
              </a:ext>
            </a:extLst>
          </p:cNvPr>
          <p:cNvSpPr txBox="1"/>
          <p:nvPr/>
        </p:nvSpPr>
        <p:spPr>
          <a:xfrm>
            <a:off x="7054710" y="1431724"/>
            <a:ext cx="3605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Simulation results from experiment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6A84C3ED-4D43-46A3-9F71-B521A3F8F18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76"/>
          <a:stretch/>
        </p:blipFill>
        <p:spPr>
          <a:xfrm>
            <a:off x="70101" y="2738948"/>
            <a:ext cx="3031962" cy="24451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D03C540F-4655-4428-8F6D-16C3505784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4040" y="1895348"/>
            <a:ext cx="3362161" cy="370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573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D03C540F-4655-4428-8F6D-16C350578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418" y="2171601"/>
            <a:ext cx="2613184" cy="2878770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094743" y="284166"/>
            <a:ext cx="92562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/>
              <a:t>Utilizing Electron Velocity Distribution during Tokamak Startup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(3/4)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C5CC4C-DFA2-E77B-EF7B-236C07908C1F}"/>
              </a:ext>
            </a:extLst>
          </p:cNvPr>
          <p:cNvSpPr txBox="1"/>
          <p:nvPr/>
        </p:nvSpPr>
        <p:spPr>
          <a:xfrm>
            <a:off x="346393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Backgroun</a:t>
            </a:r>
            <a:r>
              <a:rPr lang="en-US" b="1" dirty="0">
                <a:solidFill>
                  <a:srgbClr val="0F1115"/>
                </a:solidFill>
                <a:latin typeface="quote-cjk-patch"/>
              </a:rPr>
              <a:t>d &amp; Motivation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6812973" y="1846940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D70DC7-8C88-5A0C-C1D5-9727FA5B3290}"/>
              </a:ext>
            </a:extLst>
          </p:cNvPr>
          <p:cNvCxnSpPr>
            <a:cxnSpLocks/>
          </p:cNvCxnSpPr>
          <p:nvPr/>
        </p:nvCxnSpPr>
        <p:spPr>
          <a:xfrm>
            <a:off x="3169227" y="176980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07118E-DAFB-8781-AF3B-45015E6A3FEE}"/>
              </a:ext>
            </a:extLst>
          </p:cNvPr>
          <p:cNvSpPr txBox="1"/>
          <p:nvPr/>
        </p:nvSpPr>
        <p:spPr>
          <a:xfrm>
            <a:off x="7316385" y="5981004"/>
            <a:ext cx="2187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Experimental Study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1/7/2026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14</a:t>
            </a:fld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821F8A-B804-4403-B97B-EAF5CDE9C002}"/>
              </a:ext>
            </a:extLst>
          </p:cNvPr>
          <p:cNvSpPr txBox="1"/>
          <p:nvPr/>
        </p:nvSpPr>
        <p:spPr>
          <a:xfrm>
            <a:off x="609929" y="1846133"/>
            <a:ext cx="26148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velocity distribution function, derived from emission measurements, is utilized in a feedback control system during plasma startup to optimize heating efficiency.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C16122D-5F05-480E-996B-EF05EF173463}"/>
              </a:ext>
            </a:extLst>
          </p:cNvPr>
          <p:cNvSpPr txBox="1"/>
          <p:nvPr/>
        </p:nvSpPr>
        <p:spPr>
          <a:xfrm>
            <a:off x="584957" y="3225459"/>
            <a:ext cx="25842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By controlling the velocity distribution, heating efficiency during plasma startup can be enhanced, thereby reducing the cost of plasma ignition.</a:t>
            </a:r>
            <a:endParaRPr 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8061CFF-9886-457D-A2D4-6ECC4EF49AB4}"/>
              </a:ext>
            </a:extLst>
          </p:cNvPr>
          <p:cNvSpPr txBox="1"/>
          <p:nvPr/>
        </p:nvSpPr>
        <p:spPr>
          <a:xfrm>
            <a:off x="555745" y="4345804"/>
            <a:ext cx="26202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Leveraging existing facilities and diagnostic tools, this study aims to measure and understand the electron velocity distribution functions across different startup scenarios, in order to develop optimized control strategies.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199C266-7AE3-4C55-9453-5DBDF16D902D}"/>
              </a:ext>
            </a:extLst>
          </p:cNvPr>
          <p:cNvSpPr txBox="1"/>
          <p:nvPr/>
        </p:nvSpPr>
        <p:spPr>
          <a:xfrm>
            <a:off x="544258" y="2901082"/>
            <a:ext cx="2533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41F26"/>
                </a:solidFill>
              </a:rPr>
              <a:t>VELOCITY DISTRIBUTION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C796315-4298-4E77-8070-BCC533CE1429}"/>
              </a:ext>
            </a:extLst>
          </p:cNvPr>
          <p:cNvSpPr txBox="1"/>
          <p:nvPr/>
        </p:nvSpPr>
        <p:spPr>
          <a:xfrm>
            <a:off x="3649086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Theory &amp; Model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00A7223-BC83-458C-9D78-684FC7E0B00F}"/>
              </a:ext>
            </a:extLst>
          </p:cNvPr>
          <p:cNvSpPr/>
          <p:nvPr/>
        </p:nvSpPr>
        <p:spPr>
          <a:xfrm>
            <a:off x="3254382" y="1700915"/>
            <a:ext cx="189936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Simulation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98AE2F8-AE99-4A05-9F8F-88CF530200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47" t="28765" r="376"/>
          <a:stretch/>
        </p:blipFill>
        <p:spPr>
          <a:xfrm>
            <a:off x="3370192" y="2555846"/>
            <a:ext cx="2914524" cy="376337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7595BEA-38D2-4025-8866-0F4B5BF82F92}"/>
              </a:ext>
            </a:extLst>
          </p:cNvPr>
          <p:cNvSpPr txBox="1"/>
          <p:nvPr/>
        </p:nvSpPr>
        <p:spPr>
          <a:xfrm>
            <a:off x="3276083" y="3212242"/>
            <a:ext cx="3089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C[f] : F</a:t>
            </a:r>
            <a:r>
              <a:rPr lang="en-US" altLang="zh-CN" sz="1400" b="1" dirty="0"/>
              <a:t>olk-plank collision operator</a:t>
            </a:r>
          </a:p>
          <a:p>
            <a:r>
              <a:rPr lang="en-US" sz="1400" b="1" dirty="0"/>
              <a:t>S</a:t>
            </a:r>
            <a:r>
              <a:rPr lang="en-US" sz="1400" b="1" baseline="-25000" dirty="0"/>
              <a:t>A</a:t>
            </a:r>
            <a:r>
              <a:rPr lang="en-US" sz="1400" b="1" dirty="0"/>
              <a:t>[f]:Avalanche collision operator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59959E0-7869-4F09-992D-D43B06C843E0}"/>
              </a:ext>
            </a:extLst>
          </p:cNvPr>
          <p:cNvSpPr/>
          <p:nvPr/>
        </p:nvSpPr>
        <p:spPr>
          <a:xfrm>
            <a:off x="3225119" y="4332214"/>
            <a:ext cx="28986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Synthetic Diagnostic Module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81237C0-7B8F-4BB2-8405-D6586E3E61EB}"/>
              </a:ext>
            </a:extLst>
          </p:cNvPr>
          <p:cNvSpPr txBox="1"/>
          <p:nvPr/>
        </p:nvSpPr>
        <p:spPr>
          <a:xfrm>
            <a:off x="3245307" y="4764175"/>
            <a:ext cx="3533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Simulate the Electron cyclotron emission based on the electron velocity distribution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8915EE4-D622-4894-897A-6CBD199A8DD3}"/>
              </a:ext>
            </a:extLst>
          </p:cNvPr>
          <p:cNvSpPr txBox="1"/>
          <p:nvPr/>
        </p:nvSpPr>
        <p:spPr>
          <a:xfrm>
            <a:off x="3210464" y="5198460"/>
            <a:ext cx="3885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T</a:t>
            </a:r>
            <a:r>
              <a:rPr lang="en-US" altLang="zh-CN" sz="1200" i="1" dirty="0"/>
              <a:t>he code is released on </a:t>
            </a:r>
            <a:r>
              <a:rPr lang="en-US" altLang="zh-CN" sz="1200" i="1" dirty="0">
                <a:hlinkClick r:id="rId5"/>
              </a:rPr>
              <a:t>GitHub</a:t>
            </a:r>
            <a:r>
              <a:rPr lang="en-US" altLang="zh-CN" dirty="0"/>
              <a:t>.</a:t>
            </a:r>
            <a:endParaRPr lang="en-US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04F13CB9-3472-4E7F-A840-73624F66F2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765" r="53208"/>
          <a:stretch/>
        </p:blipFill>
        <p:spPr>
          <a:xfrm>
            <a:off x="3169227" y="2234608"/>
            <a:ext cx="2348041" cy="340673"/>
          </a:xfrm>
          <a:prstGeom prst="rect">
            <a:avLst/>
          </a:pr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CBEDCDA8-D66E-4170-BF79-DBABA82DC4E0}"/>
              </a:ext>
            </a:extLst>
          </p:cNvPr>
          <p:cNvSpPr/>
          <p:nvPr/>
        </p:nvSpPr>
        <p:spPr>
          <a:xfrm>
            <a:off x="5153025" y="2233750"/>
            <a:ext cx="398370" cy="3641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78A84A21-CEEE-4F9F-A464-7F07165C48E0}"/>
              </a:ext>
            </a:extLst>
          </p:cNvPr>
          <p:cNvSpPr/>
          <p:nvPr/>
        </p:nvSpPr>
        <p:spPr>
          <a:xfrm>
            <a:off x="5324516" y="2566454"/>
            <a:ext cx="398370" cy="3641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94461B7-0062-4BA9-9CFF-130C5F7ECE45}"/>
              </a:ext>
            </a:extLst>
          </p:cNvPr>
          <p:cNvSpPr txBox="1"/>
          <p:nvPr/>
        </p:nvSpPr>
        <p:spPr>
          <a:xfrm>
            <a:off x="7118656" y="1705931"/>
            <a:ext cx="4468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Velocity Distribution Calculation</a:t>
            </a:r>
            <a:r>
              <a:rPr lang="en-US" sz="1400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01E4C6-6BB7-48A1-A045-1A57D790C742}"/>
              </a:ext>
            </a:extLst>
          </p:cNvPr>
          <p:cNvSpPr txBox="1"/>
          <p:nvPr/>
        </p:nvSpPr>
        <p:spPr>
          <a:xfrm>
            <a:off x="6999233" y="4959327"/>
            <a:ext cx="3154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Experimental data from the EAST tokamak, including electric field, density, and temperature during startup, are used to validate the computed electron velocity distribution function.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800919-AC3C-43A8-A577-7CE89A3D11C3}"/>
              </a:ext>
            </a:extLst>
          </p:cNvPr>
          <p:cNvSpPr txBox="1"/>
          <p:nvPr/>
        </p:nvSpPr>
        <p:spPr>
          <a:xfrm>
            <a:off x="7808140" y="1980183"/>
            <a:ext cx="153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EAST#64987</a:t>
            </a:r>
          </a:p>
        </p:txBody>
      </p:sp>
    </p:spTree>
    <p:extLst>
      <p:ext uri="{BB962C8B-B14F-4D97-AF65-F5344CB8AC3E}">
        <p14:creationId xmlns:p14="http://schemas.microsoft.com/office/powerpoint/2010/main" val="591586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169915" y="290286"/>
            <a:ext cx="9792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/>
              <a:t>Module validation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(2/4)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217969-438E-BF2B-900D-3ECF85413293}"/>
              </a:ext>
            </a:extLst>
          </p:cNvPr>
          <p:cNvSpPr txBox="1"/>
          <p:nvPr/>
        </p:nvSpPr>
        <p:spPr>
          <a:xfrm>
            <a:off x="1783038" y="1434866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Kinetic Model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5914204" y="167309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1/7/2026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232853C-226C-374E-BF0E-5A473C8B359B}" type="slidenum">
              <a:rPr lang="en-US" smtClean="0"/>
              <a:t>15</a:t>
            </a:fld>
            <a:endParaRPr lang="en-US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C2EE7DA4-70F7-41B2-B3B8-0DA06B290211}"/>
              </a:ext>
            </a:extLst>
          </p:cNvPr>
          <p:cNvSpPr/>
          <p:nvPr/>
        </p:nvSpPr>
        <p:spPr>
          <a:xfrm>
            <a:off x="8094540" y="6560612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CEB582B-3955-45D5-A7FC-FB992EB60051}"/>
              </a:ext>
            </a:extLst>
          </p:cNvPr>
          <p:cNvSpPr txBox="1"/>
          <p:nvPr/>
        </p:nvSpPr>
        <p:spPr>
          <a:xfrm>
            <a:off x="6822366" y="1250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Synthetic Model</a:t>
            </a:r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905F05E-3FE5-4E15-B179-E5F8A283D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57811"/>
            <a:ext cx="4512631" cy="340305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F98559B-7854-4228-8EDE-AC01ED5979D6}"/>
              </a:ext>
            </a:extLst>
          </p:cNvPr>
          <p:cNvSpPr/>
          <p:nvPr/>
        </p:nvSpPr>
        <p:spPr>
          <a:xfrm>
            <a:off x="496510" y="5423134"/>
            <a:ext cx="45126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Compare</a:t>
            </a:r>
            <a:r>
              <a:rPr lang="en-US" altLang="zh-CN" sz="1600" dirty="0"/>
              <a:t> the runaway electron growth rate with previous results (</a:t>
            </a:r>
            <a:r>
              <a:rPr lang="en-US" sz="1600" dirty="0" err="1"/>
              <a:t>Kulsrud</a:t>
            </a:r>
            <a:r>
              <a:rPr lang="en-US" sz="1600" dirty="0"/>
              <a:t>, PRL,1973)</a:t>
            </a:r>
            <a:r>
              <a:rPr lang="en-US" altLang="zh-CN" sz="1600" dirty="0"/>
              <a:t> under same condition </a:t>
            </a:r>
            <a:endParaRPr lang="en-US" sz="16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79A1FB3-1F07-4419-93E1-290FEB5A3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4124" y="1978055"/>
            <a:ext cx="2888696" cy="406077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C9B2D73-5143-4699-BC3E-FE4710464227}"/>
              </a:ext>
            </a:extLst>
          </p:cNvPr>
          <p:cNvSpPr/>
          <p:nvPr/>
        </p:nvSpPr>
        <p:spPr>
          <a:xfrm>
            <a:off x="8852820" y="2433335"/>
            <a:ext cx="205949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Check if the radiation temperature close to thermal temperature under optical thick condition</a:t>
            </a:r>
          </a:p>
        </p:txBody>
      </p:sp>
    </p:spTree>
    <p:extLst>
      <p:ext uri="{BB962C8B-B14F-4D97-AF65-F5344CB8AC3E}">
        <p14:creationId xmlns:p14="http://schemas.microsoft.com/office/powerpoint/2010/main" val="1529045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C4201-67FB-161A-9E4F-5F350C57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627642B1-D95E-85EE-40F6-EF552E5960F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CAD1456F-5324-9F06-94C4-833C8AFF1E28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744FD0-DCF1-DA55-C5D8-1F300EF9DECB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Programming and 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40C9D-F256-6465-6CF7-F7AD3BACC2A0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Programming and Automation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BE270AC4-7893-337C-468F-A5681DEE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1/7/2026</a:t>
            </a:fld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F662B738-BA88-7790-CAE6-4C81B262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131D29-4D1F-4A15-9915-B02866306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3442" y="1829170"/>
            <a:ext cx="2294181" cy="1720636"/>
          </a:xfrm>
          <a:prstGeom prst="rect">
            <a:avLst/>
          </a:prstGeom>
        </p:spPr>
      </p:pic>
      <p:pic>
        <p:nvPicPr>
          <p:cNvPr id="10" name="USPR@B=0">
            <a:hlinkClick r:id="" action="ppaction://media"/>
            <a:extLst>
              <a:ext uri="{FF2B5EF4-FFF2-40B4-BE49-F238E27FC236}">
                <a16:creationId xmlns:a16="http://schemas.microsoft.com/office/drawing/2014/main" id="{E5541CA7-7A0C-4255-AD29-4D9960451D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8671" y="1870284"/>
            <a:ext cx="3051867" cy="17351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594F62-79DC-4C16-BE62-1FA37BD94FE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825" t="6441" r="4712" b="11589"/>
          <a:stretch/>
        </p:blipFill>
        <p:spPr>
          <a:xfrm>
            <a:off x="1879377" y="2129691"/>
            <a:ext cx="2528831" cy="143781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B31AFEB-52D3-45EF-80C0-10826A6A9053}"/>
              </a:ext>
            </a:extLst>
          </p:cNvPr>
          <p:cNvSpPr/>
          <p:nvPr/>
        </p:nvSpPr>
        <p:spPr>
          <a:xfrm>
            <a:off x="881217" y="1348035"/>
            <a:ext cx="40356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1D-FDTD simulation in plasma for USPR(+2000 lines)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B3E97C-66B5-474A-9700-97340E160BC3}"/>
              </a:ext>
            </a:extLst>
          </p:cNvPr>
          <p:cNvSpPr/>
          <p:nvPr/>
        </p:nvSpPr>
        <p:spPr>
          <a:xfrm>
            <a:off x="286408" y="3932529"/>
            <a:ext cx="28573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3D ray-tracing simulation (450 lines) </a:t>
            </a:r>
          </a:p>
        </p:txBody>
      </p:sp>
      <p:pic>
        <p:nvPicPr>
          <p:cNvPr id="15" name="图片 9">
            <a:extLst>
              <a:ext uri="{FF2B5EF4-FFF2-40B4-BE49-F238E27FC236}">
                <a16:creationId xmlns:a16="http://schemas.microsoft.com/office/drawing/2014/main" id="{CDEF271D-F004-4A67-B0F0-835BA505C2B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67" t="10170" r="8718" b="12264"/>
          <a:stretch/>
        </p:blipFill>
        <p:spPr>
          <a:xfrm>
            <a:off x="195826" y="4228039"/>
            <a:ext cx="3078038" cy="203609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0F12A78-C433-4EA1-9DC6-9F3C90ED03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33031" y="1403795"/>
            <a:ext cx="4530298" cy="499072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6FBAD1-CBEA-4FE3-91DB-3A9213DEA426}"/>
              </a:ext>
            </a:extLst>
          </p:cNvPr>
          <p:cNvSpPr txBox="1"/>
          <p:nvPr/>
        </p:nvSpPr>
        <p:spPr>
          <a:xfrm>
            <a:off x="3448852" y="3955345"/>
            <a:ext cx="45302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Wave-particle resonant simulation (+500 lines)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41106C8-80FA-4015-856A-764D91DD76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15449" y="4370095"/>
            <a:ext cx="3742356" cy="172091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31FA1C5-D611-4598-B4C8-843F564B8B24}"/>
              </a:ext>
            </a:extLst>
          </p:cNvPr>
          <p:cNvSpPr txBox="1"/>
          <p:nvPr/>
        </p:nvSpPr>
        <p:spPr>
          <a:xfrm>
            <a:off x="253447" y="603985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1.3D </a:t>
            </a:r>
            <a:r>
              <a:rPr lang="en-US" altLang="zh-CN" dirty="0"/>
              <a:t>ray-tracing : https://git.lug.ustc.edu.cn/XuXinhang/ray-tracing3d.git</a:t>
            </a:r>
          </a:p>
          <a:p>
            <a:r>
              <a:rPr lang="en-US" dirty="0"/>
              <a:t>2.Kinetic + synthetic simulation: </a:t>
            </a:r>
            <a:r>
              <a:rPr lang="en-US" dirty="0">
                <a:hlinkClick r:id="rId10"/>
              </a:rPr>
              <a:t>https://git.lug.ustc.edu.cn/XuXinhang/kinetic_simulation.git</a:t>
            </a:r>
            <a:endParaRPr lang="en-US" dirty="0"/>
          </a:p>
          <a:p>
            <a:r>
              <a:rPr lang="en-US" dirty="0"/>
              <a:t>3.2D </a:t>
            </a:r>
            <a:r>
              <a:rPr lang="en-US" dirty="0" err="1"/>
              <a:t>fdtd</a:t>
            </a:r>
            <a:r>
              <a:rPr lang="en-US" dirty="0"/>
              <a:t> simulation : https://git.lug.ustc.edu.cn/XuXinhang/fdtd_2d.git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BBCFF8-B16E-40F0-B7F7-6D8A781971B2}"/>
              </a:ext>
            </a:extLst>
          </p:cNvPr>
          <p:cNvSpPr/>
          <p:nvPr/>
        </p:nvSpPr>
        <p:spPr>
          <a:xfrm>
            <a:off x="7540438" y="965021"/>
            <a:ext cx="3345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Kinetic + synthetic simulation (+2000 lines) </a:t>
            </a:r>
          </a:p>
        </p:txBody>
      </p:sp>
    </p:spTree>
    <p:extLst>
      <p:ext uri="{BB962C8B-B14F-4D97-AF65-F5344CB8AC3E}">
        <p14:creationId xmlns:p14="http://schemas.microsoft.com/office/powerpoint/2010/main" val="889194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C4201-67FB-161A-9E4F-5F350C57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627642B1-D95E-85EE-40F6-EF552E5960F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CAD1456F-5324-9F06-94C4-833C8AFF1E28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744FD0-DCF1-DA55-C5D8-1F300EF9DECB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Programming and 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40C9D-F256-6465-6CF7-F7AD3BACC2A0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Programming and Automation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BE270AC4-7893-337C-468F-A5681DEE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1/7/2026</a:t>
            </a:fld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F662B738-BA88-7790-CAE6-4C81B262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17</a:t>
            </a:fld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3885D61-DF4F-4490-ABFE-ABDB83B52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884" y="1384873"/>
            <a:ext cx="3877432" cy="4649917"/>
          </a:xfrm>
          <a:prstGeom prst="rect">
            <a:avLst/>
          </a:prstGeom>
        </p:spPr>
      </p:pic>
      <p:pic>
        <p:nvPicPr>
          <p:cNvPr id="23" name="image12.png" descr="A diagram of a system&#10;&#10;Description automatically generated">
            <a:extLst>
              <a:ext uri="{FF2B5EF4-FFF2-40B4-BE49-F238E27FC236}">
                <a16:creationId xmlns:a16="http://schemas.microsoft.com/office/drawing/2014/main" id="{8ADA6CF2-0241-40E1-8223-EA19C7B9DBF9}"/>
              </a:ext>
            </a:extLst>
          </p:cNvPr>
          <p:cNvPicPr/>
          <p:nvPr/>
        </p:nvPicPr>
        <p:blipFill rotWithShape="1">
          <a:blip r:embed="rId3"/>
          <a:srcRect l="54659"/>
          <a:stretch/>
        </p:blipFill>
        <p:spPr>
          <a:xfrm>
            <a:off x="1728568" y="1950258"/>
            <a:ext cx="2910523" cy="2117244"/>
          </a:xfrm>
          <a:prstGeom prst="rect">
            <a:avLst/>
          </a:prstGeom>
          <a:ln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285729-DFDF-40CB-A302-31AD02280831}"/>
              </a:ext>
            </a:extLst>
          </p:cNvPr>
          <p:cNvSpPr txBox="1"/>
          <p:nvPr/>
        </p:nvSpPr>
        <p:spPr>
          <a:xfrm>
            <a:off x="1014935" y="1249056"/>
            <a:ext cx="4845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High-k laser and TIReTIP(Far-infrared tangential interferometer/polarimeter) diagnostic control and monitor for NSTX-U </a:t>
            </a:r>
          </a:p>
        </p:txBody>
      </p:sp>
      <p:pic>
        <p:nvPicPr>
          <p:cNvPr id="8" name="Graphic 7" descr="Laptop">
            <a:extLst>
              <a:ext uri="{FF2B5EF4-FFF2-40B4-BE49-F238E27FC236}">
                <a16:creationId xmlns:a16="http://schemas.microsoft.com/office/drawing/2014/main" id="{83111715-BE0B-45DA-A25A-81A963B5EA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40649" y="5048845"/>
            <a:ext cx="914400" cy="9144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420A0AE-448B-4DA9-944F-92B10AD497FD}"/>
              </a:ext>
            </a:extLst>
          </p:cNvPr>
          <p:cNvSpPr txBox="1"/>
          <p:nvPr/>
        </p:nvSpPr>
        <p:spPr>
          <a:xfrm>
            <a:off x="132972" y="5060767"/>
            <a:ext cx="2952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Receive optical adjustment</a:t>
            </a:r>
          </a:p>
          <a:p>
            <a:r>
              <a:rPr lang="en-US" dirty="0"/>
              <a:t>Launch optical adjustment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1F8246-5001-42F6-A29A-167EAC71A9F2}"/>
              </a:ext>
            </a:extLst>
          </p:cNvPr>
          <p:cNvSpPr txBox="1"/>
          <p:nvPr/>
        </p:nvSpPr>
        <p:spPr>
          <a:xfrm>
            <a:off x="3903236" y="5082479"/>
            <a:ext cx="2518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System temperature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A1E95BA-4B60-40B6-95C8-01348F3FFD55}"/>
              </a:ext>
            </a:extLst>
          </p:cNvPr>
          <p:cNvSpPr txBox="1"/>
          <p:nvPr/>
        </p:nvSpPr>
        <p:spPr>
          <a:xfrm>
            <a:off x="3887569" y="5401134"/>
            <a:ext cx="1849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Optical position 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1E64FF-C0E4-4E7D-BFDE-8A7E27B7735B}"/>
              </a:ext>
            </a:extLst>
          </p:cNvPr>
          <p:cNvSpPr/>
          <p:nvPr/>
        </p:nvSpPr>
        <p:spPr>
          <a:xfrm>
            <a:off x="2331503" y="4023802"/>
            <a:ext cx="17956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Control platform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BC2359-1D0A-4D48-9451-B07D8599EFE8}"/>
              </a:ext>
            </a:extLst>
          </p:cNvPr>
          <p:cNvSpPr txBox="1"/>
          <p:nvPr/>
        </p:nvSpPr>
        <p:spPr>
          <a:xfrm>
            <a:off x="1417828" y="4439755"/>
            <a:ext cx="1263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B160FD4-DBD2-4976-AEC5-57BBD1350360}"/>
              </a:ext>
            </a:extLst>
          </p:cNvPr>
          <p:cNvSpPr txBox="1"/>
          <p:nvPr/>
        </p:nvSpPr>
        <p:spPr>
          <a:xfrm>
            <a:off x="4126274" y="4439755"/>
            <a:ext cx="93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monitor</a:t>
            </a: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A8565CF7-71B0-4A21-80C0-7612B819B19F}"/>
              </a:ext>
            </a:extLst>
          </p:cNvPr>
          <p:cNvSpPr/>
          <p:nvPr/>
        </p:nvSpPr>
        <p:spPr>
          <a:xfrm rot="5400000">
            <a:off x="2795064" y="3209526"/>
            <a:ext cx="580777" cy="310727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8F91B8E-6F65-43C5-ADFD-E0E709115C58}"/>
              </a:ext>
            </a:extLst>
          </p:cNvPr>
          <p:cNvSpPr/>
          <p:nvPr/>
        </p:nvSpPr>
        <p:spPr>
          <a:xfrm>
            <a:off x="4006901" y="5774456"/>
            <a:ext cx="13855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Laser power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FA5C2C1-549D-4D3C-9AF7-2AC32015A5D0}"/>
              </a:ext>
            </a:extLst>
          </p:cNvPr>
          <p:cNvSpPr/>
          <p:nvPr/>
        </p:nvSpPr>
        <p:spPr>
          <a:xfrm>
            <a:off x="184470" y="5894170"/>
            <a:ext cx="2421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Laser Cavity adjustment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8B23331-01BC-4792-8013-B558D326A90B}"/>
              </a:ext>
            </a:extLst>
          </p:cNvPr>
          <p:cNvSpPr/>
          <p:nvPr/>
        </p:nvSpPr>
        <p:spPr>
          <a:xfrm>
            <a:off x="4048086" y="6118047"/>
            <a:ext cx="11658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Frequency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DE7D360-7565-4D1F-B18A-7B2419E72C50}"/>
              </a:ext>
            </a:extLst>
          </p:cNvPr>
          <p:cNvCxnSpPr/>
          <p:nvPr/>
        </p:nvCxnSpPr>
        <p:spPr>
          <a:xfrm>
            <a:off x="2547815" y="6089121"/>
            <a:ext cx="13397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0FD5D5D-8AE1-462B-AF93-2B0A10FA5C4B}"/>
              </a:ext>
            </a:extLst>
          </p:cNvPr>
          <p:cNvCxnSpPr>
            <a:cxnSpLocks/>
          </p:cNvCxnSpPr>
          <p:nvPr/>
        </p:nvCxnSpPr>
        <p:spPr>
          <a:xfrm flipH="1">
            <a:off x="2521909" y="6205308"/>
            <a:ext cx="1365660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8423A4A3-6CAA-40FB-90E6-E94EC8B53058}"/>
              </a:ext>
            </a:extLst>
          </p:cNvPr>
          <p:cNvSpPr txBox="1"/>
          <p:nvPr/>
        </p:nvSpPr>
        <p:spPr>
          <a:xfrm>
            <a:off x="2740649" y="6198453"/>
            <a:ext cx="173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3565321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60568-0C5B-4AF4-ADE3-44DC1D012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F57A2-8EF1-3445-9E05-4E64A36CDEAD}" type="datetime1">
              <a:rPr lang="en-US" smtClean="0"/>
              <a:t>1/7/2026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8F1CD-2237-40D6-A770-5B6FD3F10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A8C884-77F2-4C34-A4CD-AD87526E3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538" y="1860701"/>
            <a:ext cx="4143953" cy="6382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795903-FF52-433F-93B2-E103E9501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538" y="2633727"/>
            <a:ext cx="4296375" cy="6668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E224038-DF13-42A9-901E-E811A21F1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7006" y="1527857"/>
            <a:ext cx="2086141" cy="17744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5D0DC97-92E8-4559-A0D0-81B0DC0E20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7990" y="3628125"/>
            <a:ext cx="8779001" cy="28897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B6F450C-AB6E-4425-92E3-2BB2B8DB11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9819" y="891421"/>
            <a:ext cx="5001323" cy="53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732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21D63F-5ED8-D9CC-DE59-DFF89FE7B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97A2B2A9-9FB2-2BE0-2CAF-A06A43465771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0A465F95-3FED-3914-CC2A-4F9B1B6479F4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C061C3-A5FC-030F-ADD4-3FC784B2C205}"/>
              </a:ext>
            </a:extLst>
          </p:cNvPr>
          <p:cNvSpPr txBox="1"/>
          <p:nvPr/>
        </p:nvSpPr>
        <p:spPr>
          <a:xfrm>
            <a:off x="1169915" y="290286"/>
            <a:ext cx="97161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D41F26"/>
                </a:solidFill>
              </a:rPr>
              <a:t>Education and Research Activities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0E653D3-469F-DDD8-7450-873181BF231B}"/>
              </a:ext>
            </a:extLst>
          </p:cNvPr>
          <p:cNvSpPr txBox="1"/>
          <p:nvPr/>
        </p:nvSpPr>
        <p:spPr>
          <a:xfrm rot="17167862">
            <a:off x="8680281" y="4383120"/>
            <a:ext cx="37092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Self Introduction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939547F-299F-CF37-2052-EAD8932CFEC5}"/>
              </a:ext>
            </a:extLst>
          </p:cNvPr>
          <p:cNvCxnSpPr>
            <a:cxnSpLocks/>
            <a:stCxn id="7" idx="4"/>
          </p:cNvCxnSpPr>
          <p:nvPr/>
        </p:nvCxnSpPr>
        <p:spPr>
          <a:xfrm>
            <a:off x="1496291" y="1602797"/>
            <a:ext cx="0" cy="411220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3AC788D9-4170-6575-29CC-E4EEC43CD0D3}"/>
              </a:ext>
            </a:extLst>
          </p:cNvPr>
          <p:cNvSpPr/>
          <p:nvPr/>
        </p:nvSpPr>
        <p:spPr>
          <a:xfrm>
            <a:off x="1369003" y="1348221"/>
            <a:ext cx="254576" cy="254576"/>
          </a:xfrm>
          <a:prstGeom prst="ellipse">
            <a:avLst/>
          </a:prstGeom>
          <a:solidFill>
            <a:srgbClr val="D41F26"/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F3E8C0-ACD5-8788-F220-E10C31CE3287}"/>
              </a:ext>
            </a:extLst>
          </p:cNvPr>
          <p:cNvSpPr txBox="1"/>
          <p:nvPr/>
        </p:nvSpPr>
        <p:spPr>
          <a:xfrm>
            <a:off x="1750867" y="1275454"/>
            <a:ext cx="81560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2016 – 2023	University of Science and Technology of China, 	EAST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D4B4148-5A21-A3B6-BA71-69C14DF8FD3C}"/>
              </a:ext>
            </a:extLst>
          </p:cNvPr>
          <p:cNvSpPr/>
          <p:nvPr/>
        </p:nvSpPr>
        <p:spPr>
          <a:xfrm>
            <a:off x="1369003" y="3507556"/>
            <a:ext cx="254576" cy="254576"/>
          </a:xfrm>
          <a:prstGeom prst="ellipse">
            <a:avLst/>
          </a:prstGeom>
          <a:solidFill>
            <a:srgbClr val="D41F26"/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AE4A70-21AB-AC53-BD37-30C2416B2F71}"/>
              </a:ext>
            </a:extLst>
          </p:cNvPr>
          <p:cNvSpPr txBox="1"/>
          <p:nvPr/>
        </p:nvSpPr>
        <p:spPr>
          <a:xfrm>
            <a:off x="1750867" y="3434791"/>
            <a:ext cx="7545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2023 – 2025	University of California at Davis,   NSTX-Upgrade</a:t>
            </a:r>
          </a:p>
        </p:txBody>
      </p:sp>
      <p:sp>
        <p:nvSpPr>
          <p:cNvPr id="25" name="Date Placeholder 24">
            <a:extLst>
              <a:ext uri="{FF2B5EF4-FFF2-40B4-BE49-F238E27FC236}">
                <a16:creationId xmlns:a16="http://schemas.microsoft.com/office/drawing/2014/main" id="{E85A6971-48B9-FECE-6008-21ACFAFD5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35549-AE86-EC43-9A92-469E139D5D21}" type="datetime1">
              <a:rPr lang="en-US" smtClean="0"/>
              <a:t>1/7/2026</a:t>
            </a:fld>
            <a:endParaRPr lang="en-US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FEEB95D5-0912-8E5E-F1B2-6B974209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79CC9C-2F70-4195-B6B0-DC48D64742F4}"/>
              </a:ext>
            </a:extLst>
          </p:cNvPr>
          <p:cNvSpPr txBox="1"/>
          <p:nvPr/>
        </p:nvSpPr>
        <p:spPr>
          <a:xfrm>
            <a:off x="1944693" y="2587849"/>
            <a:ext cx="8751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(1) Plasma theory model development, (2) Diagnostics development and application, </a:t>
            </a:r>
          </a:p>
          <a:p>
            <a:r>
              <a:rPr lang="en-US" dirty="0"/>
              <a:t>(3) Physics campaign and data interpretation, (4) Model validation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F31566-7E41-4827-BCA9-AC03A1AC7C43}"/>
              </a:ext>
            </a:extLst>
          </p:cNvPr>
          <p:cNvSpPr/>
          <p:nvPr/>
        </p:nvSpPr>
        <p:spPr>
          <a:xfrm>
            <a:off x="1949969" y="1627141"/>
            <a:ext cx="815607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Ph.D. Major in Plasma Physics</a:t>
            </a:r>
          </a:p>
          <a:p>
            <a:r>
              <a:rPr lang="en-US" dirty="0"/>
              <a:t>Dissertation Title: Numerical Study of the Kinetic Evolution of Non-thermal Electrons in Tokamak and its Influence on Cyclotron Radiation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665710-325A-4A21-86C1-7DE02AF87D41}"/>
              </a:ext>
            </a:extLst>
          </p:cNvPr>
          <p:cNvSpPr/>
          <p:nvPr/>
        </p:nvSpPr>
        <p:spPr>
          <a:xfrm>
            <a:off x="1944693" y="374433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Postdoc,  Spherical Tokamak Physics Study and Diagnostics Development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AC0310-0364-4F5E-8D40-44B1C2F9C794}"/>
              </a:ext>
            </a:extLst>
          </p:cNvPr>
          <p:cNvSpPr/>
          <p:nvPr/>
        </p:nvSpPr>
        <p:spPr>
          <a:xfrm>
            <a:off x="1944693" y="4450178"/>
            <a:ext cx="65443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/>
              <a:t>(1) Laser-based and microwave-based diagnostics development</a:t>
            </a:r>
          </a:p>
          <a:p>
            <a:pPr fontAlgn="base"/>
            <a:r>
              <a:rPr lang="en-US" dirty="0"/>
              <a:t>(2) Young research mentoring and training program</a:t>
            </a:r>
          </a:p>
        </p:txBody>
      </p:sp>
    </p:spTree>
    <p:extLst>
      <p:ext uri="{BB962C8B-B14F-4D97-AF65-F5344CB8AC3E}">
        <p14:creationId xmlns:p14="http://schemas.microsoft.com/office/powerpoint/2010/main" val="1220525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58C22-E86C-B003-91F6-0B3FB9ACA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46856A38-F261-FB26-D947-49C3A897A28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9142AE29-36CF-5DC8-A36F-D0D04302F422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4DD4EA-094E-CCA8-9C5A-5AB6B88698A6}"/>
              </a:ext>
            </a:extLst>
          </p:cNvPr>
          <p:cNvSpPr txBox="1"/>
          <p:nvPr/>
        </p:nvSpPr>
        <p:spPr>
          <a:xfrm>
            <a:off x="1260737" y="2591376"/>
            <a:ext cx="97924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4000" b="1" dirty="0">
                <a:solidFill>
                  <a:srgbClr val="D41F26"/>
                </a:solidFill>
              </a:rPr>
              <a:t>Plasma Theory &amp; Experimental Study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70C1BD-674D-81CD-9D17-2F68FD487E13}"/>
              </a:ext>
            </a:extLst>
          </p:cNvPr>
          <p:cNvSpPr txBox="1"/>
          <p:nvPr/>
        </p:nvSpPr>
        <p:spPr>
          <a:xfrm rot="17167862">
            <a:off x="8468012" y="3652222"/>
            <a:ext cx="4926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Plasma Theory and Experimental Study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A32ED99-44E0-9B26-0CB5-8F358CA55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496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58C22-E86C-B003-91F6-0B3FB9ACA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46856A38-F261-FB26-D947-49C3A897A28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9142AE29-36CF-5DC8-A36F-D0D04302F422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4DD4EA-094E-CCA8-9C5A-5AB6B88698A6}"/>
              </a:ext>
            </a:extLst>
          </p:cNvPr>
          <p:cNvSpPr txBox="1"/>
          <p:nvPr/>
        </p:nvSpPr>
        <p:spPr>
          <a:xfrm>
            <a:off x="1169915" y="290286"/>
            <a:ext cx="97924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4000" b="1" dirty="0">
                <a:solidFill>
                  <a:srgbClr val="D41F26"/>
                </a:solidFill>
              </a:rPr>
              <a:t>Plasma Theory &amp; Experimental Study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70C1BD-674D-81CD-9D17-2F68FD487E13}"/>
              </a:ext>
            </a:extLst>
          </p:cNvPr>
          <p:cNvSpPr txBox="1"/>
          <p:nvPr/>
        </p:nvSpPr>
        <p:spPr>
          <a:xfrm rot="17167862">
            <a:off x="8468012" y="3652222"/>
            <a:ext cx="4926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Plasma Theory and Experimental Study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4F7828-9CAA-8949-6BD9-82AFB89A4FB7}"/>
              </a:ext>
            </a:extLst>
          </p:cNvPr>
          <p:cNvSpPr txBox="1"/>
          <p:nvPr/>
        </p:nvSpPr>
        <p:spPr>
          <a:xfrm>
            <a:off x="1078436" y="1908190"/>
            <a:ext cx="8808920" cy="1759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Non-thermal Electron confinement with Magnetic Perturbations</a:t>
            </a:r>
          </a:p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Utilizing Electron Velocity Distribution Measurements for Enhanced Tokamak Startup Control</a:t>
            </a:r>
          </a:p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Validation of Kinetic Simulation and Synthetic Model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0384904-86EF-ED8E-0D49-580688CDB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50D0-9207-7D4A-B5F9-0EB9AB7BA71B}" type="datetime1">
              <a:rPr lang="en-US" smtClean="0"/>
              <a:t>1/7/2026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A32ED99-44E0-9B26-0CB5-8F358CA55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3</a:t>
            </a:fld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02C0FF1-088C-4319-836F-C5E304F92509}"/>
              </a:ext>
            </a:extLst>
          </p:cNvPr>
          <p:cNvGrpSpPr/>
          <p:nvPr/>
        </p:nvGrpSpPr>
        <p:grpSpPr>
          <a:xfrm>
            <a:off x="1410279" y="4357789"/>
            <a:ext cx="6587218" cy="1852473"/>
            <a:chOff x="1457413" y="4373292"/>
            <a:chExt cx="6587218" cy="185247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517807D-216B-40DA-8FA2-EE84232933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r="66133"/>
            <a:stretch/>
          </p:blipFill>
          <p:spPr>
            <a:xfrm>
              <a:off x="1457413" y="4373292"/>
              <a:ext cx="1402658" cy="185129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087F5C3-CEE2-49B5-8878-DD13520B51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Brush/>
                      </a14:imgEffect>
                    </a14:imgLayer>
                  </a14:imgProps>
                </a:ext>
              </a:extLst>
            </a:blip>
            <a:srcRect t="38925"/>
            <a:stretch/>
          </p:blipFill>
          <p:spPr>
            <a:xfrm>
              <a:off x="5530030" y="4533893"/>
              <a:ext cx="2514601" cy="1691872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EE90018C-52E6-49D1-A717-5A0DC46527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49099"/>
          <a:stretch/>
        </p:blipFill>
        <p:spPr>
          <a:xfrm>
            <a:off x="3004671" y="4357789"/>
            <a:ext cx="2582423" cy="185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85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0B098C93-1A13-484F-B948-EB79E7B982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765" r="53208"/>
          <a:stretch/>
        </p:blipFill>
        <p:spPr>
          <a:xfrm>
            <a:off x="3169227" y="2234608"/>
            <a:ext cx="2348041" cy="340673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169914" y="290286"/>
            <a:ext cx="104615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/>
              <a:t>Non-Thermal Electron </a:t>
            </a:r>
            <a:r>
              <a:rPr lang="en-US" altLang="zh-CN" sz="2400" b="1" dirty="0"/>
              <a:t>emission</a:t>
            </a:r>
            <a:r>
              <a:rPr lang="en-US" sz="2400" b="1" dirty="0"/>
              <a:t> with/without stochastic Magnetic Perturbations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(2/4)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C5CC4C-DFA2-E77B-EF7B-236C07908C1F}"/>
              </a:ext>
            </a:extLst>
          </p:cNvPr>
          <p:cNvSpPr txBox="1"/>
          <p:nvPr/>
        </p:nvSpPr>
        <p:spPr>
          <a:xfrm>
            <a:off x="346393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Backgroun</a:t>
            </a:r>
            <a:r>
              <a:rPr lang="en-US" b="1" dirty="0">
                <a:solidFill>
                  <a:srgbClr val="0F1115"/>
                </a:solidFill>
                <a:latin typeface="quote-cjk-patch"/>
              </a:rPr>
              <a:t>d &amp; Motivation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217969-438E-BF2B-900D-3ECF85413293}"/>
              </a:ext>
            </a:extLst>
          </p:cNvPr>
          <p:cNvSpPr txBox="1"/>
          <p:nvPr/>
        </p:nvSpPr>
        <p:spPr>
          <a:xfrm>
            <a:off x="3649086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Theory &amp; Model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6812973" y="1507571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D70DC7-8C88-5A0C-C1D5-9727FA5B3290}"/>
              </a:ext>
            </a:extLst>
          </p:cNvPr>
          <p:cNvCxnSpPr>
            <a:cxnSpLocks/>
          </p:cNvCxnSpPr>
          <p:nvPr/>
        </p:nvCxnSpPr>
        <p:spPr>
          <a:xfrm>
            <a:off x="3169227" y="159069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07118E-DAFB-8781-AF3B-45015E6A3FEE}"/>
              </a:ext>
            </a:extLst>
          </p:cNvPr>
          <p:cNvSpPr txBox="1"/>
          <p:nvPr/>
        </p:nvSpPr>
        <p:spPr>
          <a:xfrm>
            <a:off x="7316385" y="5981004"/>
            <a:ext cx="2187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Experimental Study &amp; Validation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1/7/2026</a:t>
            </a:fld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4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6BE1C3-95CC-4DAB-B93F-750A1FD348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735" y="1859560"/>
            <a:ext cx="2737636" cy="406750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D687B0A-D248-41BE-BB3D-FDF94C3A9309}"/>
              </a:ext>
            </a:extLst>
          </p:cNvPr>
          <p:cNvSpPr/>
          <p:nvPr/>
        </p:nvSpPr>
        <p:spPr>
          <a:xfrm>
            <a:off x="-58508" y="1436724"/>
            <a:ext cx="35280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How to understand sudden rise ECE emission?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75D5DD-4BEB-441F-8143-2F5E008BFCD2}"/>
              </a:ext>
            </a:extLst>
          </p:cNvPr>
          <p:cNvSpPr/>
          <p:nvPr/>
        </p:nvSpPr>
        <p:spPr>
          <a:xfrm>
            <a:off x="2078893" y="2594708"/>
            <a:ext cx="617415" cy="4767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C8F2B4C-28E1-408A-9043-297E37CCD387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705532" y="1744501"/>
            <a:ext cx="373361" cy="8502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C512492-9922-468E-8A9C-31A480E8DE78}"/>
              </a:ext>
            </a:extLst>
          </p:cNvPr>
          <p:cNvSpPr/>
          <p:nvPr/>
        </p:nvSpPr>
        <p:spPr>
          <a:xfrm>
            <a:off x="3254382" y="1700915"/>
            <a:ext cx="189936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simulation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6B59BFA-30BE-4F4E-8CDB-C2E3A4D0D8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047" t="28765" r="376"/>
          <a:stretch/>
        </p:blipFill>
        <p:spPr>
          <a:xfrm>
            <a:off x="3370192" y="2555846"/>
            <a:ext cx="2914524" cy="3763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B4B6099-AD24-4886-9D98-7C2D5D8418C9}"/>
                  </a:ext>
                </a:extLst>
              </p:cNvPr>
              <p:cNvSpPr txBox="1"/>
              <p:nvPr/>
            </p:nvSpPr>
            <p:spPr>
              <a:xfrm>
                <a:off x="3198588" y="3071445"/>
                <a:ext cx="3520155" cy="13961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/>
                  <a:t>C[f]:Fokker-Plank collision operator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a:rPr lang="en-US" sz="900" i="1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𝑟𝑎𝑑</m:t>
                        </m:r>
                      </m:sub>
                    </m:sSub>
                    <m:r>
                      <a:rPr lang="en-US" sz="9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1050" dirty="0"/>
                  <a:t>: Radiation damping operator</a:t>
                </a:r>
              </a:p>
              <a:p>
                <a:r>
                  <a:rPr lang="en-US" sz="1050" dirty="0"/>
                  <a:t>D[f]: Electromagnetic wave scattering operator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US" sz="1050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1050" dirty="0"/>
                  <a:t> Avalanche operator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US" sz="1050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1050" dirty="0"/>
                  <a:t> electron source with thermal distribution </a:t>
                </a:r>
              </a:p>
              <a:p>
                <a:r>
                  <a:rPr lang="en-US" sz="1050" dirty="0"/>
                  <a:t> </a:t>
                </a:r>
                <a:r>
                  <a:rPr lang="en-US" sz="1050" b="1" dirty="0"/>
                  <a:t>L[f] : Magnetic perturbation loss operator (Harvey model)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B4B6099-AD24-4886-9D98-7C2D5D8418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8588" y="3071445"/>
                <a:ext cx="3520155" cy="139615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Rectangle 25">
            <a:extLst>
              <a:ext uri="{FF2B5EF4-FFF2-40B4-BE49-F238E27FC236}">
                <a16:creationId xmlns:a16="http://schemas.microsoft.com/office/drawing/2014/main" id="{97549406-ECB8-4741-9E4C-450CFEFEF2B6}"/>
              </a:ext>
            </a:extLst>
          </p:cNvPr>
          <p:cNvSpPr/>
          <p:nvPr/>
        </p:nvSpPr>
        <p:spPr>
          <a:xfrm>
            <a:off x="3225119" y="4332214"/>
            <a:ext cx="28583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synthetic diagnostic module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A15E88-A9FE-42A2-ADDD-1D8BA7D279A0}"/>
              </a:ext>
            </a:extLst>
          </p:cNvPr>
          <p:cNvSpPr txBox="1"/>
          <p:nvPr/>
        </p:nvSpPr>
        <p:spPr>
          <a:xfrm>
            <a:off x="3245307" y="4764175"/>
            <a:ext cx="3533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Simulate the Electron cyclotron emission based on the electron velocity distribution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74DBA82-58D8-487F-B320-B8E4523691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4167" y="3961498"/>
            <a:ext cx="5076624" cy="185247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EC129EC-01DB-43F6-8CF8-F50F8ED3CD6C}"/>
              </a:ext>
            </a:extLst>
          </p:cNvPr>
          <p:cNvSpPr txBox="1"/>
          <p:nvPr/>
        </p:nvSpPr>
        <p:spPr>
          <a:xfrm>
            <a:off x="7095591" y="3739422"/>
            <a:ext cx="4468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Comparison of output parameters with experimental data 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92EA4D4-47F0-43C2-98FB-4B5C1FA21A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8452" y="1676032"/>
            <a:ext cx="2207793" cy="2135964"/>
          </a:xfrm>
          <a:prstGeom prst="rect">
            <a:avLst/>
          </a:prstGeom>
        </p:spPr>
      </p:pic>
      <p:sp>
        <p:nvSpPr>
          <p:cNvPr id="33" name="Arrow: Bent 32">
            <a:extLst>
              <a:ext uri="{FF2B5EF4-FFF2-40B4-BE49-F238E27FC236}">
                <a16:creationId xmlns:a16="http://schemas.microsoft.com/office/drawing/2014/main" id="{B510A5AC-A6DC-4050-A3A0-D9E1D8EAD4C3}"/>
              </a:ext>
            </a:extLst>
          </p:cNvPr>
          <p:cNvSpPr/>
          <p:nvPr/>
        </p:nvSpPr>
        <p:spPr>
          <a:xfrm rot="5400000">
            <a:off x="9214825" y="3131443"/>
            <a:ext cx="653689" cy="53369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521401-F935-4D55-83AC-D32CE08AEFE4}"/>
              </a:ext>
            </a:extLst>
          </p:cNvPr>
          <p:cNvSpPr txBox="1"/>
          <p:nvPr/>
        </p:nvSpPr>
        <p:spPr>
          <a:xfrm>
            <a:off x="6972702" y="1337102"/>
            <a:ext cx="3421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data from experiment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6E508DB-35E0-4EB1-91B6-F0990AE71AE8}"/>
              </a:ext>
            </a:extLst>
          </p:cNvPr>
          <p:cNvSpPr/>
          <p:nvPr/>
        </p:nvSpPr>
        <p:spPr>
          <a:xfrm>
            <a:off x="4742480" y="2605438"/>
            <a:ext cx="411268" cy="27715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52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D03C540F-4655-4428-8F6D-16C350578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418" y="2171601"/>
            <a:ext cx="2613184" cy="2878770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094743" y="284166"/>
            <a:ext cx="92562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/>
              <a:t>Electron Velocity Distribution during Tokamak Startup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(3/4)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C5CC4C-DFA2-E77B-EF7B-236C07908C1F}"/>
              </a:ext>
            </a:extLst>
          </p:cNvPr>
          <p:cNvSpPr txBox="1"/>
          <p:nvPr/>
        </p:nvSpPr>
        <p:spPr>
          <a:xfrm>
            <a:off x="346393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Backgroun</a:t>
            </a:r>
            <a:r>
              <a:rPr lang="en-US" b="1" dirty="0">
                <a:solidFill>
                  <a:srgbClr val="0F1115"/>
                </a:solidFill>
                <a:latin typeface="quote-cjk-patch"/>
              </a:rPr>
              <a:t>d &amp; Motivation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6812973" y="1846940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D70DC7-8C88-5A0C-C1D5-9727FA5B3290}"/>
              </a:ext>
            </a:extLst>
          </p:cNvPr>
          <p:cNvCxnSpPr>
            <a:cxnSpLocks/>
          </p:cNvCxnSpPr>
          <p:nvPr/>
        </p:nvCxnSpPr>
        <p:spPr>
          <a:xfrm>
            <a:off x="3169227" y="176980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07118E-DAFB-8781-AF3B-45015E6A3FEE}"/>
              </a:ext>
            </a:extLst>
          </p:cNvPr>
          <p:cNvSpPr txBox="1"/>
          <p:nvPr/>
        </p:nvSpPr>
        <p:spPr>
          <a:xfrm>
            <a:off x="7316385" y="5981004"/>
            <a:ext cx="2187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Experimental Study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1/7/2026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5</a:t>
            </a:fld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C796315-4298-4E77-8070-BCC533CE1429}"/>
              </a:ext>
            </a:extLst>
          </p:cNvPr>
          <p:cNvSpPr txBox="1"/>
          <p:nvPr/>
        </p:nvSpPr>
        <p:spPr>
          <a:xfrm>
            <a:off x="3649086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Theory &amp; Model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00A7223-BC83-458C-9D78-684FC7E0B00F}"/>
              </a:ext>
            </a:extLst>
          </p:cNvPr>
          <p:cNvSpPr/>
          <p:nvPr/>
        </p:nvSpPr>
        <p:spPr>
          <a:xfrm>
            <a:off x="3254382" y="1700915"/>
            <a:ext cx="189936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Simulation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98AE2F8-AE99-4A05-9F8F-88CF530200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47" t="28765" r="376"/>
          <a:stretch/>
        </p:blipFill>
        <p:spPr>
          <a:xfrm>
            <a:off x="3370192" y="2555846"/>
            <a:ext cx="2914524" cy="376337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7595BEA-38D2-4025-8866-0F4B5BF82F92}"/>
              </a:ext>
            </a:extLst>
          </p:cNvPr>
          <p:cNvSpPr txBox="1"/>
          <p:nvPr/>
        </p:nvSpPr>
        <p:spPr>
          <a:xfrm>
            <a:off x="3276083" y="3212242"/>
            <a:ext cx="3089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C[f] : F</a:t>
            </a:r>
            <a:r>
              <a:rPr lang="en-US" altLang="zh-CN" sz="1400" b="1" dirty="0"/>
              <a:t>olk-plank collision operator</a:t>
            </a:r>
          </a:p>
          <a:p>
            <a:r>
              <a:rPr lang="en-US" sz="1400" b="1" dirty="0"/>
              <a:t>S</a:t>
            </a:r>
            <a:r>
              <a:rPr lang="en-US" sz="1400" b="1" baseline="-25000" dirty="0"/>
              <a:t>A</a:t>
            </a:r>
            <a:r>
              <a:rPr lang="en-US" sz="1400" b="1" dirty="0"/>
              <a:t>[f]:Avalanche collision operator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59959E0-7869-4F09-992D-D43B06C843E0}"/>
              </a:ext>
            </a:extLst>
          </p:cNvPr>
          <p:cNvSpPr/>
          <p:nvPr/>
        </p:nvSpPr>
        <p:spPr>
          <a:xfrm>
            <a:off x="3225119" y="4332214"/>
            <a:ext cx="28986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Synthetic Diagnostic Module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81237C0-7B8F-4BB2-8405-D6586E3E61EB}"/>
              </a:ext>
            </a:extLst>
          </p:cNvPr>
          <p:cNvSpPr txBox="1"/>
          <p:nvPr/>
        </p:nvSpPr>
        <p:spPr>
          <a:xfrm>
            <a:off x="3245307" y="4764175"/>
            <a:ext cx="3533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Simulate the Electron cyclotron emission based on the electron velocity distribution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8915EE4-D622-4894-897A-6CBD199A8DD3}"/>
              </a:ext>
            </a:extLst>
          </p:cNvPr>
          <p:cNvSpPr txBox="1"/>
          <p:nvPr/>
        </p:nvSpPr>
        <p:spPr>
          <a:xfrm>
            <a:off x="3210464" y="5198460"/>
            <a:ext cx="3885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T</a:t>
            </a:r>
            <a:r>
              <a:rPr lang="en-US" altLang="zh-CN" sz="1200" i="1" dirty="0"/>
              <a:t>he code is released on </a:t>
            </a:r>
            <a:r>
              <a:rPr lang="en-US" altLang="zh-CN" sz="1200" i="1" dirty="0">
                <a:hlinkClick r:id="rId5"/>
              </a:rPr>
              <a:t>GitHub</a:t>
            </a:r>
            <a:r>
              <a:rPr lang="en-US" altLang="zh-CN" dirty="0"/>
              <a:t>.</a:t>
            </a:r>
            <a:endParaRPr lang="en-US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04F13CB9-3472-4E7F-A840-73624F66F2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765" r="53208"/>
          <a:stretch/>
        </p:blipFill>
        <p:spPr>
          <a:xfrm>
            <a:off x="3169227" y="2234608"/>
            <a:ext cx="2348041" cy="340673"/>
          </a:xfrm>
          <a:prstGeom prst="rect">
            <a:avLst/>
          </a:pr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CBEDCDA8-D66E-4170-BF79-DBABA82DC4E0}"/>
              </a:ext>
            </a:extLst>
          </p:cNvPr>
          <p:cNvSpPr/>
          <p:nvPr/>
        </p:nvSpPr>
        <p:spPr>
          <a:xfrm>
            <a:off x="5153025" y="2233750"/>
            <a:ext cx="398370" cy="3641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78A84A21-CEEE-4F9F-A464-7F07165C48E0}"/>
              </a:ext>
            </a:extLst>
          </p:cNvPr>
          <p:cNvSpPr/>
          <p:nvPr/>
        </p:nvSpPr>
        <p:spPr>
          <a:xfrm>
            <a:off x="5324516" y="2566454"/>
            <a:ext cx="398370" cy="3641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94461B7-0062-4BA9-9CFF-130C5F7ECE45}"/>
              </a:ext>
            </a:extLst>
          </p:cNvPr>
          <p:cNvSpPr txBox="1"/>
          <p:nvPr/>
        </p:nvSpPr>
        <p:spPr>
          <a:xfrm>
            <a:off x="7118656" y="1705931"/>
            <a:ext cx="4468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Velocity Distribution Calculation</a:t>
            </a:r>
            <a:r>
              <a:rPr lang="en-US" sz="1400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01E4C6-6BB7-48A1-A045-1A57D790C742}"/>
              </a:ext>
            </a:extLst>
          </p:cNvPr>
          <p:cNvSpPr txBox="1"/>
          <p:nvPr/>
        </p:nvSpPr>
        <p:spPr>
          <a:xfrm>
            <a:off x="6999233" y="4959327"/>
            <a:ext cx="3154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Experimental data from the EAST tokamak, including electric field, density, and temperature during startup, are used to validate the computed electron velocity distribution function.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800919-AC3C-43A8-A577-7CE89A3D11C3}"/>
              </a:ext>
            </a:extLst>
          </p:cNvPr>
          <p:cNvSpPr txBox="1"/>
          <p:nvPr/>
        </p:nvSpPr>
        <p:spPr>
          <a:xfrm>
            <a:off x="7808140" y="1980183"/>
            <a:ext cx="153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EAST#64987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6BAEEC-2700-4D81-8CB2-C7535A1915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7495" y="2383853"/>
            <a:ext cx="3086056" cy="2454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947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169915" y="290286"/>
            <a:ext cx="97924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>
                <a:solidFill>
                  <a:srgbClr val="0F1115"/>
                </a:solidFill>
                <a:latin typeface="quote-cjk-patch"/>
              </a:rPr>
              <a:t>Validation of Kinetic Simulation and Synthetic Model</a:t>
            </a:r>
          </a:p>
          <a:p>
            <a:endParaRPr lang="en-US" sz="24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(4/4)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217969-438E-BF2B-900D-3ECF85413293}"/>
              </a:ext>
            </a:extLst>
          </p:cNvPr>
          <p:cNvSpPr txBox="1"/>
          <p:nvPr/>
        </p:nvSpPr>
        <p:spPr>
          <a:xfrm>
            <a:off x="1535614" y="1447642"/>
            <a:ext cx="37019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F1115"/>
                </a:solidFill>
                <a:latin typeface="quote-cjk-patch"/>
              </a:rPr>
              <a:t>Growth Rate of Runaway Electron Density in the Kinetic Model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5914204" y="167309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1/7/2026</a:t>
            </a:fld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232853C-226C-374E-BF0E-5A473C8B359B}" type="slidenum">
              <a:rPr lang="en-US" smtClean="0"/>
              <a:t>6</a:t>
            </a:fld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CEB582B-3955-45D5-A7FC-FB992EB60051}"/>
              </a:ext>
            </a:extLst>
          </p:cNvPr>
          <p:cNvSpPr txBox="1"/>
          <p:nvPr/>
        </p:nvSpPr>
        <p:spPr>
          <a:xfrm>
            <a:off x="6371517" y="1488114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Synthetic Model</a:t>
            </a:r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905F05E-3FE5-4E15-B179-E5F8A283D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57811"/>
            <a:ext cx="4512631" cy="340305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F98559B-7854-4228-8EDE-AC01ED5979D6}"/>
              </a:ext>
            </a:extLst>
          </p:cNvPr>
          <p:cNvSpPr/>
          <p:nvPr/>
        </p:nvSpPr>
        <p:spPr>
          <a:xfrm>
            <a:off x="496510" y="5423134"/>
            <a:ext cx="45126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Validate</a:t>
            </a:r>
            <a:r>
              <a:rPr lang="en-US" altLang="zh-CN" sz="1600" dirty="0"/>
              <a:t> the runaway electron growth rate with previous model (</a:t>
            </a:r>
            <a:r>
              <a:rPr lang="en-US" sz="1600" dirty="0" err="1"/>
              <a:t>Kulsrud</a:t>
            </a:r>
            <a:r>
              <a:rPr lang="en-US" sz="1600" dirty="0"/>
              <a:t>, PRL,1973)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79A1FB3-1F07-4419-93E1-290FEB5A3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7874" y="1892041"/>
            <a:ext cx="3151593" cy="443033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C9B2D73-5143-4699-BC3E-FE4710464227}"/>
              </a:ext>
            </a:extLst>
          </p:cNvPr>
          <p:cNvSpPr/>
          <p:nvPr/>
        </p:nvSpPr>
        <p:spPr>
          <a:xfrm>
            <a:off x="8891351" y="2012651"/>
            <a:ext cx="191259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/>
              <a:t>Validate the agreement between electron temperature and radiation temperature by synthetic model.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21867E-0C05-482E-860C-36CAA3AD4E5B}"/>
              </a:ext>
            </a:extLst>
          </p:cNvPr>
          <p:cNvSpPr txBox="1"/>
          <p:nvPr/>
        </p:nvSpPr>
        <p:spPr>
          <a:xfrm>
            <a:off x="1854404" y="2459259"/>
            <a:ext cx="1796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</a:t>
            </a:r>
            <a:r>
              <a:rPr lang="en-US" altLang="zh-CN" b="1" dirty="0"/>
              <a:t>inetic</a:t>
            </a:r>
            <a:r>
              <a:rPr lang="en-US" b="1" dirty="0"/>
              <a:t> Model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CB7ACF-D7F5-43F0-B6AE-E149602E99A6}"/>
              </a:ext>
            </a:extLst>
          </p:cNvPr>
          <p:cNvSpPr txBox="1"/>
          <p:nvPr/>
        </p:nvSpPr>
        <p:spPr>
          <a:xfrm>
            <a:off x="2932608" y="3251329"/>
            <a:ext cx="1297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Previous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580DAA-E8AA-4BD7-AFA9-105B4966F0B9}"/>
              </a:ext>
            </a:extLst>
          </p:cNvPr>
          <p:cNvSpPr txBox="1"/>
          <p:nvPr/>
        </p:nvSpPr>
        <p:spPr>
          <a:xfrm>
            <a:off x="6702581" y="5099968"/>
            <a:ext cx="1960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Radiation Temperature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9366029-497E-4038-8CFB-EF511AAE4B9B}"/>
              </a:ext>
            </a:extLst>
          </p:cNvPr>
          <p:cNvSpPr txBox="1"/>
          <p:nvPr/>
        </p:nvSpPr>
        <p:spPr>
          <a:xfrm>
            <a:off x="6189031" y="4559451"/>
            <a:ext cx="1570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70C0"/>
                </a:solidFill>
              </a:rPr>
              <a:t>Electron </a:t>
            </a:r>
            <a:r>
              <a:rPr lang="en-US" altLang="zh-CN" sz="1400" b="1" dirty="0">
                <a:solidFill>
                  <a:srgbClr val="0070C0"/>
                </a:solidFill>
              </a:rPr>
              <a:t>Temperature</a:t>
            </a:r>
            <a:endParaRPr lang="en-US" sz="1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58C22-E86C-B003-91F6-0B3FB9ACA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46856A38-F261-FB26-D947-49C3A897A28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9142AE29-36CF-5DC8-A36F-D0D04302F422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4DD4EA-094E-CCA8-9C5A-5AB6B88698A6}"/>
              </a:ext>
            </a:extLst>
          </p:cNvPr>
          <p:cNvSpPr txBox="1"/>
          <p:nvPr/>
        </p:nvSpPr>
        <p:spPr>
          <a:xfrm>
            <a:off x="1169915" y="290286"/>
            <a:ext cx="97924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4000" b="1" dirty="0">
                <a:solidFill>
                  <a:srgbClr val="D41F26"/>
                </a:solidFill>
              </a:rPr>
              <a:t>Plasma Theory &amp; Experimental Study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70C1BD-674D-81CD-9D17-2F68FD487E13}"/>
              </a:ext>
            </a:extLst>
          </p:cNvPr>
          <p:cNvSpPr txBox="1"/>
          <p:nvPr/>
        </p:nvSpPr>
        <p:spPr>
          <a:xfrm rot="17167862">
            <a:off x="8468012" y="3652222"/>
            <a:ext cx="4926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Plasma Theory and Experimental Study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0384904-86EF-ED8E-0D49-580688CDB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50D0-9207-7D4A-B5F9-0EB9AB7BA71B}" type="datetime1">
              <a:rPr lang="en-US" smtClean="0"/>
              <a:t>1/7/2026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A32ED99-44E0-9B26-0CB5-8F358CA55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7</a:t>
            </a:fld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02C0FF1-088C-4319-836F-C5E304F92509}"/>
              </a:ext>
            </a:extLst>
          </p:cNvPr>
          <p:cNvGrpSpPr/>
          <p:nvPr/>
        </p:nvGrpSpPr>
        <p:grpSpPr>
          <a:xfrm>
            <a:off x="1410279" y="4357789"/>
            <a:ext cx="6587218" cy="1852473"/>
            <a:chOff x="1457413" y="4373292"/>
            <a:chExt cx="6587218" cy="185247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517807D-216B-40DA-8FA2-EE84232933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6133"/>
            <a:stretch/>
          </p:blipFill>
          <p:spPr>
            <a:xfrm>
              <a:off x="1457413" y="4373292"/>
              <a:ext cx="1402658" cy="185129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087F5C3-CEE2-49B5-8878-DD13520B51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Brush/>
                      </a14:imgEffect>
                    </a14:imgLayer>
                  </a14:imgProps>
                </a:ext>
              </a:extLst>
            </a:blip>
            <a:srcRect t="38925"/>
            <a:stretch/>
          </p:blipFill>
          <p:spPr>
            <a:xfrm>
              <a:off x="5530030" y="4533893"/>
              <a:ext cx="2514601" cy="1691872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611B1F95-D504-4608-AE5A-D5BD8B82E5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099"/>
          <a:stretch/>
        </p:blipFill>
        <p:spPr>
          <a:xfrm>
            <a:off x="3004671" y="4357789"/>
            <a:ext cx="2582423" cy="18512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BE12B4F-0672-474F-9495-A5FD33B752FA}"/>
              </a:ext>
            </a:extLst>
          </p:cNvPr>
          <p:cNvSpPr txBox="1"/>
          <p:nvPr/>
        </p:nvSpPr>
        <p:spPr>
          <a:xfrm>
            <a:off x="1078436" y="1908190"/>
            <a:ext cx="8808920" cy="2285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0838" indent="-350838" algn="l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i="0" dirty="0">
                <a:solidFill>
                  <a:srgbClr val="0F1115"/>
                </a:solidFill>
                <a:effectLst/>
                <a:latin typeface="quote-cjk-patch"/>
              </a:rPr>
              <a:t>Confinement Improvement by Understanding Micro-Tearing Modes in ELMs</a:t>
            </a:r>
          </a:p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Non-thermal Electron confinement with Magnetic Perturbations</a:t>
            </a:r>
          </a:p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Utilizing Electron Velocity Distribution Measurements for Enhanced Tokamak Startup Control</a:t>
            </a:r>
          </a:p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Validation of Kinetic Simulation and Synthetic Model</a:t>
            </a:r>
          </a:p>
        </p:txBody>
      </p:sp>
    </p:spTree>
    <p:extLst>
      <p:ext uri="{BB962C8B-B14F-4D97-AF65-F5344CB8AC3E}">
        <p14:creationId xmlns:p14="http://schemas.microsoft.com/office/powerpoint/2010/main" val="995307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C4201-67FB-161A-9E4F-5F350C57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627642B1-D95E-85EE-40F6-EF552E5960F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CAD1456F-5324-9F06-94C4-833C8AFF1E28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744FD0-DCF1-DA55-C5D8-1F300EF9DECB}"/>
              </a:ext>
            </a:extLst>
          </p:cNvPr>
          <p:cNvSpPr txBox="1"/>
          <p:nvPr/>
        </p:nvSpPr>
        <p:spPr>
          <a:xfrm>
            <a:off x="2271696" y="3005205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Programming and 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40C9D-F256-6465-6CF7-F7AD3BACC2A0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Programming and Automation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BE270AC4-7893-337C-468F-A5681DEE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1/7/2026</a:t>
            </a:fld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F662B738-BA88-7790-CAE6-4C81B262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212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1071</TotalTime>
  <Words>1553</Words>
  <Application>Microsoft Office PowerPoint</Application>
  <PresentationFormat>Widescreen</PresentationFormat>
  <Paragraphs>292</Paragraphs>
  <Slides>19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Aptos</vt:lpstr>
      <vt:lpstr>Aptos Display</vt:lpstr>
      <vt:lpstr>等线</vt:lpstr>
      <vt:lpstr>quote-cjk-patch</vt:lpstr>
      <vt:lpstr>Arial</vt:lpstr>
      <vt:lpstr>Cambria Math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Yilun Zhu</dc:creator>
  <cp:lastModifiedBy>Xinhang Xu</cp:lastModifiedBy>
  <cp:revision>60</cp:revision>
  <dcterms:created xsi:type="dcterms:W3CDTF">2025-10-26T02:48:40Z</dcterms:created>
  <dcterms:modified xsi:type="dcterms:W3CDTF">2026-01-07T16:34:43Z</dcterms:modified>
</cp:coreProperties>
</file>

<file path=docProps/thumbnail.jpeg>
</file>